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Default Extension="svg" ContentType="image/sv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310" r:id="rId2"/>
    <p:sldId id="276" r:id="rId3"/>
    <p:sldId id="311" r:id="rId4"/>
    <p:sldId id="277" r:id="rId5"/>
    <p:sldId id="278" r:id="rId6"/>
    <p:sldId id="295" r:id="rId7"/>
    <p:sldId id="306" r:id="rId8"/>
    <p:sldId id="297" r:id="rId9"/>
    <p:sldId id="298" r:id="rId10"/>
    <p:sldId id="317" r:id="rId11"/>
    <p:sldId id="318" r:id="rId12"/>
    <p:sldId id="319" r:id="rId13"/>
    <p:sldId id="320" r:id="rId14"/>
    <p:sldId id="321" r:id="rId15"/>
    <p:sldId id="322" r:id="rId16"/>
    <p:sldId id="316" r:id="rId17"/>
    <p:sldId id="265" r:id="rId18"/>
    <p:sldId id="267" r:id="rId19"/>
    <p:sldId id="269" r:id="rId20"/>
    <p:sldId id="304" r:id="rId21"/>
    <p:sldId id="302" r:id="rId22"/>
    <p:sldId id="303" r:id="rId23"/>
    <p:sldId id="270" r:id="rId24"/>
    <p:sldId id="312" r:id="rId25"/>
    <p:sldId id="308" r:id="rId26"/>
    <p:sldId id="309"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039" autoAdjust="0"/>
    <p:restoredTop sz="94660"/>
  </p:normalViewPr>
  <p:slideViewPr>
    <p:cSldViewPr>
      <p:cViewPr varScale="1">
        <p:scale>
          <a:sx n="86" d="100"/>
          <a:sy n="86" d="100"/>
        </p:scale>
        <p:origin x="-51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3461C6-B177-446C-BB6F-BF2682BBD00C}" type="doc">
      <dgm:prSet loTypeId="urn:microsoft.com/office/officeart/2005/8/layout/gear1" loCatId="process" qsTypeId="urn:microsoft.com/office/officeart/2005/8/quickstyle/simple1" qsCatId="simple" csTypeId="urn:microsoft.com/office/officeart/2005/8/colors/colorful5" csCatId="colorful" phldr="1"/>
      <dgm:spPr/>
    </dgm:pt>
    <dgm:pt modelId="{58980661-26CC-447D-8C11-B9528E11F10A}">
      <dgm:prSet phldrT="[Text]"/>
      <dgm:spPr/>
      <dgm:t>
        <a:bodyPr/>
        <a:lstStyle/>
        <a:p>
          <a:r>
            <a:rPr lang="en-IN" dirty="0"/>
            <a:t>Medical students</a:t>
          </a:r>
        </a:p>
      </dgm:t>
    </dgm:pt>
    <dgm:pt modelId="{15D333F7-BEE4-4B95-AA05-8B5232838BDC}" type="parTrans" cxnId="{906BE32C-5838-4B54-9B2E-A6FCA95638F3}">
      <dgm:prSet/>
      <dgm:spPr/>
      <dgm:t>
        <a:bodyPr/>
        <a:lstStyle/>
        <a:p>
          <a:endParaRPr lang="en-IN"/>
        </a:p>
      </dgm:t>
    </dgm:pt>
    <dgm:pt modelId="{16047023-7949-4431-84A5-89E100CD103D}" type="sibTrans" cxnId="{906BE32C-5838-4B54-9B2E-A6FCA95638F3}">
      <dgm:prSet/>
      <dgm:spPr/>
      <dgm:t>
        <a:bodyPr/>
        <a:lstStyle/>
        <a:p>
          <a:endParaRPr lang="en-IN"/>
        </a:p>
      </dgm:t>
    </dgm:pt>
    <dgm:pt modelId="{F0C98D1D-7DF5-48CF-9179-46A8D7903BC1}">
      <dgm:prSet phldrT="[Text]"/>
      <dgm:spPr/>
      <dgm:t>
        <a:bodyPr/>
        <a:lstStyle/>
        <a:p>
          <a:r>
            <a:rPr lang="en-IN" dirty="0"/>
            <a:t>Interns</a:t>
          </a:r>
        </a:p>
      </dgm:t>
    </dgm:pt>
    <dgm:pt modelId="{B49FF25C-47BB-4872-B443-708178BD5D58}" type="parTrans" cxnId="{D1423BF5-B5B3-4DF5-B63B-47BC499E2B2E}">
      <dgm:prSet/>
      <dgm:spPr/>
      <dgm:t>
        <a:bodyPr/>
        <a:lstStyle/>
        <a:p>
          <a:endParaRPr lang="en-IN"/>
        </a:p>
      </dgm:t>
    </dgm:pt>
    <dgm:pt modelId="{4C1F75BF-9F28-4A78-A199-263E91F34D18}" type="sibTrans" cxnId="{D1423BF5-B5B3-4DF5-B63B-47BC499E2B2E}">
      <dgm:prSet/>
      <dgm:spPr/>
      <dgm:t>
        <a:bodyPr/>
        <a:lstStyle/>
        <a:p>
          <a:endParaRPr lang="en-IN"/>
        </a:p>
      </dgm:t>
    </dgm:pt>
    <dgm:pt modelId="{C4C5F934-12FE-46E6-9BD3-EFDB2E99DE86}">
      <dgm:prSet phldrT="[Text]" custT="1"/>
      <dgm:spPr>
        <a:ln>
          <a:noFill/>
        </a:ln>
      </dgm:spPr>
      <dgm:t>
        <a:bodyPr/>
        <a:lstStyle/>
        <a:p>
          <a:r>
            <a:rPr lang="en-IN" sz="2800" dirty="0">
              <a:solidFill>
                <a:schemeClr val="bg1"/>
              </a:solidFill>
              <a:latin typeface="+mn-lt"/>
            </a:rPr>
            <a:t>Residents</a:t>
          </a:r>
        </a:p>
      </dgm:t>
    </dgm:pt>
    <dgm:pt modelId="{74860816-7513-4572-8CC5-099E45704D09}" type="parTrans" cxnId="{13ECFE49-B243-4BA3-8FD5-3E10306A8560}">
      <dgm:prSet/>
      <dgm:spPr/>
      <dgm:t>
        <a:bodyPr/>
        <a:lstStyle/>
        <a:p>
          <a:endParaRPr lang="en-IN"/>
        </a:p>
      </dgm:t>
    </dgm:pt>
    <dgm:pt modelId="{CA2D2A05-067D-43CF-85E0-F45D4A5011BF}" type="sibTrans" cxnId="{13ECFE49-B243-4BA3-8FD5-3E10306A8560}">
      <dgm:prSet/>
      <dgm:spPr/>
      <dgm:t>
        <a:bodyPr/>
        <a:lstStyle/>
        <a:p>
          <a:endParaRPr lang="en-IN"/>
        </a:p>
      </dgm:t>
    </dgm:pt>
    <dgm:pt modelId="{61B103F3-B299-442C-9A20-A110158DF72F}" type="pres">
      <dgm:prSet presAssocID="{143461C6-B177-446C-BB6F-BF2682BBD00C}" presName="composite" presStyleCnt="0">
        <dgm:presLayoutVars>
          <dgm:chMax val="3"/>
          <dgm:animLvl val="lvl"/>
          <dgm:resizeHandles val="exact"/>
        </dgm:presLayoutVars>
      </dgm:prSet>
      <dgm:spPr/>
    </dgm:pt>
    <dgm:pt modelId="{C8F9E595-B3BA-41F7-BC6A-9BFCACD576C1}" type="pres">
      <dgm:prSet presAssocID="{58980661-26CC-447D-8C11-B9528E11F10A}" presName="gear1" presStyleLbl="node1" presStyleIdx="0" presStyleCnt="3">
        <dgm:presLayoutVars>
          <dgm:chMax val="1"/>
          <dgm:bulletEnabled val="1"/>
        </dgm:presLayoutVars>
      </dgm:prSet>
      <dgm:spPr/>
      <dgm:t>
        <a:bodyPr/>
        <a:lstStyle/>
        <a:p>
          <a:endParaRPr lang="en-IN"/>
        </a:p>
      </dgm:t>
    </dgm:pt>
    <dgm:pt modelId="{94B66EE5-B5CC-4748-B359-22B5EC3D7F8F}" type="pres">
      <dgm:prSet presAssocID="{58980661-26CC-447D-8C11-B9528E11F10A}" presName="gear1srcNode" presStyleLbl="node1" presStyleIdx="0" presStyleCnt="3"/>
      <dgm:spPr/>
      <dgm:t>
        <a:bodyPr/>
        <a:lstStyle/>
        <a:p>
          <a:endParaRPr lang="en-IN"/>
        </a:p>
      </dgm:t>
    </dgm:pt>
    <dgm:pt modelId="{53C77630-F4FC-40AC-9F1E-13031F9B69C6}" type="pres">
      <dgm:prSet presAssocID="{58980661-26CC-447D-8C11-B9528E11F10A}" presName="gear1dstNode" presStyleLbl="node1" presStyleIdx="0" presStyleCnt="3"/>
      <dgm:spPr/>
      <dgm:t>
        <a:bodyPr/>
        <a:lstStyle/>
        <a:p>
          <a:endParaRPr lang="en-IN"/>
        </a:p>
      </dgm:t>
    </dgm:pt>
    <dgm:pt modelId="{18DAED72-0212-4CF8-B8D5-E6A036CFD92D}" type="pres">
      <dgm:prSet presAssocID="{F0C98D1D-7DF5-48CF-9179-46A8D7903BC1}" presName="gear2" presStyleLbl="node1" presStyleIdx="1" presStyleCnt="3">
        <dgm:presLayoutVars>
          <dgm:chMax val="1"/>
          <dgm:bulletEnabled val="1"/>
        </dgm:presLayoutVars>
      </dgm:prSet>
      <dgm:spPr/>
      <dgm:t>
        <a:bodyPr/>
        <a:lstStyle/>
        <a:p>
          <a:endParaRPr lang="en-IN"/>
        </a:p>
      </dgm:t>
    </dgm:pt>
    <dgm:pt modelId="{B32E819A-7E29-471B-924C-A8FC6D86529F}" type="pres">
      <dgm:prSet presAssocID="{F0C98D1D-7DF5-48CF-9179-46A8D7903BC1}" presName="gear2srcNode" presStyleLbl="node1" presStyleIdx="1" presStyleCnt="3"/>
      <dgm:spPr/>
      <dgm:t>
        <a:bodyPr/>
        <a:lstStyle/>
        <a:p>
          <a:endParaRPr lang="en-IN"/>
        </a:p>
      </dgm:t>
    </dgm:pt>
    <dgm:pt modelId="{FE3328F9-CFB4-4422-A624-1816D04FA632}" type="pres">
      <dgm:prSet presAssocID="{F0C98D1D-7DF5-48CF-9179-46A8D7903BC1}" presName="gear2dstNode" presStyleLbl="node1" presStyleIdx="1" presStyleCnt="3"/>
      <dgm:spPr/>
      <dgm:t>
        <a:bodyPr/>
        <a:lstStyle/>
        <a:p>
          <a:endParaRPr lang="en-IN"/>
        </a:p>
      </dgm:t>
    </dgm:pt>
    <dgm:pt modelId="{CEDF66A7-A1BB-46E9-9DEB-E25B5A3FBB10}" type="pres">
      <dgm:prSet presAssocID="{C4C5F934-12FE-46E6-9BD3-EFDB2E99DE86}" presName="gear3" presStyleLbl="node1" presStyleIdx="2" presStyleCnt="3" custLinFactNeighborX="521" custLinFactNeighborY="0"/>
      <dgm:spPr/>
      <dgm:t>
        <a:bodyPr/>
        <a:lstStyle/>
        <a:p>
          <a:endParaRPr lang="en-IN"/>
        </a:p>
      </dgm:t>
    </dgm:pt>
    <dgm:pt modelId="{32256A7B-60C5-4BD3-9CB5-A6FFE9D2CAC0}" type="pres">
      <dgm:prSet presAssocID="{C4C5F934-12FE-46E6-9BD3-EFDB2E99DE86}" presName="gear3tx" presStyleLbl="node1" presStyleIdx="2" presStyleCnt="3">
        <dgm:presLayoutVars>
          <dgm:chMax val="1"/>
          <dgm:bulletEnabled val="1"/>
        </dgm:presLayoutVars>
      </dgm:prSet>
      <dgm:spPr/>
      <dgm:t>
        <a:bodyPr/>
        <a:lstStyle/>
        <a:p>
          <a:endParaRPr lang="en-IN"/>
        </a:p>
      </dgm:t>
    </dgm:pt>
    <dgm:pt modelId="{288C1106-1BFF-4F34-949B-ACF9C457262E}" type="pres">
      <dgm:prSet presAssocID="{C4C5F934-12FE-46E6-9BD3-EFDB2E99DE86}" presName="gear3srcNode" presStyleLbl="node1" presStyleIdx="2" presStyleCnt="3"/>
      <dgm:spPr/>
      <dgm:t>
        <a:bodyPr/>
        <a:lstStyle/>
        <a:p>
          <a:endParaRPr lang="en-IN"/>
        </a:p>
      </dgm:t>
    </dgm:pt>
    <dgm:pt modelId="{4EE367E9-D43C-43D3-B8DB-1D364E83BF34}" type="pres">
      <dgm:prSet presAssocID="{C4C5F934-12FE-46E6-9BD3-EFDB2E99DE86}" presName="gear3dstNode" presStyleLbl="node1" presStyleIdx="2" presStyleCnt="3"/>
      <dgm:spPr/>
      <dgm:t>
        <a:bodyPr/>
        <a:lstStyle/>
        <a:p>
          <a:endParaRPr lang="en-IN"/>
        </a:p>
      </dgm:t>
    </dgm:pt>
    <dgm:pt modelId="{282A609C-799B-440E-9D24-C0612F1B2F6D}" type="pres">
      <dgm:prSet presAssocID="{16047023-7949-4431-84A5-89E100CD103D}" presName="connector1" presStyleLbl="sibTrans2D1" presStyleIdx="0" presStyleCnt="3"/>
      <dgm:spPr/>
      <dgm:t>
        <a:bodyPr/>
        <a:lstStyle/>
        <a:p>
          <a:endParaRPr lang="en-IN"/>
        </a:p>
      </dgm:t>
    </dgm:pt>
    <dgm:pt modelId="{1757F7AC-1B97-4C18-9653-51C3BD26773B}" type="pres">
      <dgm:prSet presAssocID="{4C1F75BF-9F28-4A78-A199-263E91F34D18}" presName="connector2" presStyleLbl="sibTrans2D1" presStyleIdx="1" presStyleCnt="3"/>
      <dgm:spPr/>
      <dgm:t>
        <a:bodyPr/>
        <a:lstStyle/>
        <a:p>
          <a:endParaRPr lang="en-IN"/>
        </a:p>
      </dgm:t>
    </dgm:pt>
    <dgm:pt modelId="{4038536C-28B7-4E4B-B81F-A761887B244E}" type="pres">
      <dgm:prSet presAssocID="{CA2D2A05-067D-43CF-85E0-F45D4A5011BF}" presName="connector3" presStyleLbl="sibTrans2D1" presStyleIdx="2" presStyleCnt="3"/>
      <dgm:spPr/>
      <dgm:t>
        <a:bodyPr/>
        <a:lstStyle/>
        <a:p>
          <a:endParaRPr lang="en-IN"/>
        </a:p>
      </dgm:t>
    </dgm:pt>
  </dgm:ptLst>
  <dgm:cxnLst>
    <dgm:cxn modelId="{2CAABEF0-FB0D-4436-B459-88C9A7526DD5}" type="presOf" srcId="{F0C98D1D-7DF5-48CF-9179-46A8D7903BC1}" destId="{18DAED72-0212-4CF8-B8D5-E6A036CFD92D}" srcOrd="0" destOrd="0" presId="urn:microsoft.com/office/officeart/2005/8/layout/gear1"/>
    <dgm:cxn modelId="{00BA1749-D6C4-472A-B503-91C021FC9A3B}" type="presOf" srcId="{143461C6-B177-446C-BB6F-BF2682BBD00C}" destId="{61B103F3-B299-442C-9A20-A110158DF72F}" srcOrd="0" destOrd="0" presId="urn:microsoft.com/office/officeart/2005/8/layout/gear1"/>
    <dgm:cxn modelId="{1A43F5EC-0B2E-4441-83B5-455FDF84BB98}" type="presOf" srcId="{58980661-26CC-447D-8C11-B9528E11F10A}" destId="{94B66EE5-B5CC-4748-B359-22B5EC3D7F8F}" srcOrd="1" destOrd="0" presId="urn:microsoft.com/office/officeart/2005/8/layout/gear1"/>
    <dgm:cxn modelId="{64450592-8104-467C-A04E-FC7B4CC510FE}" type="presOf" srcId="{4C1F75BF-9F28-4A78-A199-263E91F34D18}" destId="{1757F7AC-1B97-4C18-9653-51C3BD26773B}" srcOrd="0" destOrd="0" presId="urn:microsoft.com/office/officeart/2005/8/layout/gear1"/>
    <dgm:cxn modelId="{3407E02E-5334-48B1-AC1F-148FAA5D6E6E}" type="presOf" srcId="{C4C5F934-12FE-46E6-9BD3-EFDB2E99DE86}" destId="{CEDF66A7-A1BB-46E9-9DEB-E25B5A3FBB10}" srcOrd="0" destOrd="0" presId="urn:microsoft.com/office/officeart/2005/8/layout/gear1"/>
    <dgm:cxn modelId="{259E4D1C-323A-4127-B90B-01903F183760}" type="presOf" srcId="{F0C98D1D-7DF5-48CF-9179-46A8D7903BC1}" destId="{B32E819A-7E29-471B-924C-A8FC6D86529F}" srcOrd="1" destOrd="0" presId="urn:microsoft.com/office/officeart/2005/8/layout/gear1"/>
    <dgm:cxn modelId="{1FA3F1F0-7359-4373-9EDE-C9369E5DBC92}" type="presOf" srcId="{C4C5F934-12FE-46E6-9BD3-EFDB2E99DE86}" destId="{4EE367E9-D43C-43D3-B8DB-1D364E83BF34}" srcOrd="3" destOrd="0" presId="urn:microsoft.com/office/officeart/2005/8/layout/gear1"/>
    <dgm:cxn modelId="{A8378EF6-AD18-4F92-9BB7-9CBDC2C049BC}" type="presOf" srcId="{16047023-7949-4431-84A5-89E100CD103D}" destId="{282A609C-799B-440E-9D24-C0612F1B2F6D}" srcOrd="0" destOrd="0" presId="urn:microsoft.com/office/officeart/2005/8/layout/gear1"/>
    <dgm:cxn modelId="{D911E5B8-2234-40C5-B369-E0A648274B84}" type="presOf" srcId="{F0C98D1D-7DF5-48CF-9179-46A8D7903BC1}" destId="{FE3328F9-CFB4-4422-A624-1816D04FA632}" srcOrd="2" destOrd="0" presId="urn:microsoft.com/office/officeart/2005/8/layout/gear1"/>
    <dgm:cxn modelId="{E92695BA-5BBD-4A0A-8EAB-6C8818EB5FBE}" type="presOf" srcId="{58980661-26CC-447D-8C11-B9528E11F10A}" destId="{C8F9E595-B3BA-41F7-BC6A-9BFCACD576C1}" srcOrd="0" destOrd="0" presId="urn:microsoft.com/office/officeart/2005/8/layout/gear1"/>
    <dgm:cxn modelId="{8934728C-4170-40EF-9492-260326C669C9}" type="presOf" srcId="{CA2D2A05-067D-43CF-85E0-F45D4A5011BF}" destId="{4038536C-28B7-4E4B-B81F-A761887B244E}" srcOrd="0" destOrd="0" presId="urn:microsoft.com/office/officeart/2005/8/layout/gear1"/>
    <dgm:cxn modelId="{614AF046-AAB2-4DA3-8C10-7645C0E05C17}" type="presOf" srcId="{C4C5F934-12FE-46E6-9BD3-EFDB2E99DE86}" destId="{288C1106-1BFF-4F34-949B-ACF9C457262E}" srcOrd="2" destOrd="0" presId="urn:microsoft.com/office/officeart/2005/8/layout/gear1"/>
    <dgm:cxn modelId="{906BE32C-5838-4B54-9B2E-A6FCA95638F3}" srcId="{143461C6-B177-446C-BB6F-BF2682BBD00C}" destId="{58980661-26CC-447D-8C11-B9528E11F10A}" srcOrd="0" destOrd="0" parTransId="{15D333F7-BEE4-4B95-AA05-8B5232838BDC}" sibTransId="{16047023-7949-4431-84A5-89E100CD103D}"/>
    <dgm:cxn modelId="{90BD9652-CE33-4AC4-8BA6-F371CE5DA706}" type="presOf" srcId="{C4C5F934-12FE-46E6-9BD3-EFDB2E99DE86}" destId="{32256A7B-60C5-4BD3-9CB5-A6FFE9D2CAC0}" srcOrd="1" destOrd="0" presId="urn:microsoft.com/office/officeart/2005/8/layout/gear1"/>
    <dgm:cxn modelId="{13ECFE49-B243-4BA3-8FD5-3E10306A8560}" srcId="{143461C6-B177-446C-BB6F-BF2682BBD00C}" destId="{C4C5F934-12FE-46E6-9BD3-EFDB2E99DE86}" srcOrd="2" destOrd="0" parTransId="{74860816-7513-4572-8CC5-099E45704D09}" sibTransId="{CA2D2A05-067D-43CF-85E0-F45D4A5011BF}"/>
    <dgm:cxn modelId="{375329A2-093F-4026-8C8A-53D672EC3070}" type="presOf" srcId="{58980661-26CC-447D-8C11-B9528E11F10A}" destId="{53C77630-F4FC-40AC-9F1E-13031F9B69C6}" srcOrd="2" destOrd="0" presId="urn:microsoft.com/office/officeart/2005/8/layout/gear1"/>
    <dgm:cxn modelId="{D1423BF5-B5B3-4DF5-B63B-47BC499E2B2E}" srcId="{143461C6-B177-446C-BB6F-BF2682BBD00C}" destId="{F0C98D1D-7DF5-48CF-9179-46A8D7903BC1}" srcOrd="1" destOrd="0" parTransId="{B49FF25C-47BB-4872-B443-708178BD5D58}" sibTransId="{4C1F75BF-9F28-4A78-A199-263E91F34D18}"/>
    <dgm:cxn modelId="{81C2FD59-C47E-4AF6-8244-A805D6C74EA1}" type="presParOf" srcId="{61B103F3-B299-442C-9A20-A110158DF72F}" destId="{C8F9E595-B3BA-41F7-BC6A-9BFCACD576C1}" srcOrd="0" destOrd="0" presId="urn:microsoft.com/office/officeart/2005/8/layout/gear1"/>
    <dgm:cxn modelId="{EC1A3844-75E5-41A4-BC35-92B402C7F98B}" type="presParOf" srcId="{61B103F3-B299-442C-9A20-A110158DF72F}" destId="{94B66EE5-B5CC-4748-B359-22B5EC3D7F8F}" srcOrd="1" destOrd="0" presId="urn:microsoft.com/office/officeart/2005/8/layout/gear1"/>
    <dgm:cxn modelId="{5326B210-0484-4A93-8F75-45357E8D778E}" type="presParOf" srcId="{61B103F3-B299-442C-9A20-A110158DF72F}" destId="{53C77630-F4FC-40AC-9F1E-13031F9B69C6}" srcOrd="2" destOrd="0" presId="urn:microsoft.com/office/officeart/2005/8/layout/gear1"/>
    <dgm:cxn modelId="{48851E7E-70E6-47CC-B8FE-6F5E00FD9EDD}" type="presParOf" srcId="{61B103F3-B299-442C-9A20-A110158DF72F}" destId="{18DAED72-0212-4CF8-B8D5-E6A036CFD92D}" srcOrd="3" destOrd="0" presId="urn:microsoft.com/office/officeart/2005/8/layout/gear1"/>
    <dgm:cxn modelId="{482E862B-8F3F-4128-9CEB-0469CA984643}" type="presParOf" srcId="{61B103F3-B299-442C-9A20-A110158DF72F}" destId="{B32E819A-7E29-471B-924C-A8FC6D86529F}" srcOrd="4" destOrd="0" presId="urn:microsoft.com/office/officeart/2005/8/layout/gear1"/>
    <dgm:cxn modelId="{497C2E9B-18FA-4618-9F92-38BE4DF7B2AA}" type="presParOf" srcId="{61B103F3-B299-442C-9A20-A110158DF72F}" destId="{FE3328F9-CFB4-4422-A624-1816D04FA632}" srcOrd="5" destOrd="0" presId="urn:microsoft.com/office/officeart/2005/8/layout/gear1"/>
    <dgm:cxn modelId="{8A38D670-E5E3-4E57-B9F7-913AA2E93DC7}" type="presParOf" srcId="{61B103F3-B299-442C-9A20-A110158DF72F}" destId="{CEDF66A7-A1BB-46E9-9DEB-E25B5A3FBB10}" srcOrd="6" destOrd="0" presId="urn:microsoft.com/office/officeart/2005/8/layout/gear1"/>
    <dgm:cxn modelId="{BB094C64-F55C-45B6-88F2-4AACF129B595}" type="presParOf" srcId="{61B103F3-B299-442C-9A20-A110158DF72F}" destId="{32256A7B-60C5-4BD3-9CB5-A6FFE9D2CAC0}" srcOrd="7" destOrd="0" presId="urn:microsoft.com/office/officeart/2005/8/layout/gear1"/>
    <dgm:cxn modelId="{C5C46854-3AA7-44A8-891D-72613810A339}" type="presParOf" srcId="{61B103F3-B299-442C-9A20-A110158DF72F}" destId="{288C1106-1BFF-4F34-949B-ACF9C457262E}" srcOrd="8" destOrd="0" presId="urn:microsoft.com/office/officeart/2005/8/layout/gear1"/>
    <dgm:cxn modelId="{EF27B04B-BE6F-41AD-828D-0DBA2F495582}" type="presParOf" srcId="{61B103F3-B299-442C-9A20-A110158DF72F}" destId="{4EE367E9-D43C-43D3-B8DB-1D364E83BF34}" srcOrd="9" destOrd="0" presId="urn:microsoft.com/office/officeart/2005/8/layout/gear1"/>
    <dgm:cxn modelId="{D3397734-1B4B-491E-B354-D92B15F301EE}" type="presParOf" srcId="{61B103F3-B299-442C-9A20-A110158DF72F}" destId="{282A609C-799B-440E-9D24-C0612F1B2F6D}" srcOrd="10" destOrd="0" presId="urn:microsoft.com/office/officeart/2005/8/layout/gear1"/>
    <dgm:cxn modelId="{EA12DD6C-F888-44CB-A977-C94C92CC1C10}" type="presParOf" srcId="{61B103F3-B299-442C-9A20-A110158DF72F}" destId="{1757F7AC-1B97-4C18-9653-51C3BD26773B}" srcOrd="11" destOrd="0" presId="urn:microsoft.com/office/officeart/2005/8/layout/gear1"/>
    <dgm:cxn modelId="{93A39236-1176-4CE9-A601-33F289D95CB8}" type="presParOf" srcId="{61B103F3-B299-442C-9A20-A110158DF72F}" destId="{4038536C-28B7-4E4B-B81F-A761887B244E}" srcOrd="12" destOrd="0" presId="urn:microsoft.com/office/officeart/2005/8/layout/gear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F9E595-B3BA-41F7-BC6A-9BFCACD576C1}">
      <dsp:nvSpPr>
        <dsp:cNvPr id="0" name=""/>
        <dsp:cNvSpPr/>
      </dsp:nvSpPr>
      <dsp:spPr>
        <a:xfrm>
          <a:off x="4229100" y="3086100"/>
          <a:ext cx="3771900" cy="3771900"/>
        </a:xfrm>
        <a:prstGeom prst="gear9">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r>
            <a:rPr lang="en-IN" sz="3500" kern="1200" dirty="0"/>
            <a:t>Medical students</a:t>
          </a:r>
        </a:p>
      </dsp:txBody>
      <dsp:txXfrm>
        <a:off x="4987420" y="3969650"/>
        <a:ext cx="2255260" cy="1938834"/>
      </dsp:txXfrm>
    </dsp:sp>
    <dsp:sp modelId="{18DAED72-0212-4CF8-B8D5-E6A036CFD92D}">
      <dsp:nvSpPr>
        <dsp:cNvPr id="0" name=""/>
        <dsp:cNvSpPr/>
      </dsp:nvSpPr>
      <dsp:spPr>
        <a:xfrm>
          <a:off x="2034540" y="2194560"/>
          <a:ext cx="2743200" cy="2743200"/>
        </a:xfrm>
        <a:prstGeom prst="gear6">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r>
            <a:rPr lang="en-IN" sz="3500" kern="1200" dirty="0"/>
            <a:t>Interns</a:t>
          </a:r>
        </a:p>
      </dsp:txBody>
      <dsp:txXfrm>
        <a:off x="2725149" y="2889343"/>
        <a:ext cx="1361982" cy="1353634"/>
      </dsp:txXfrm>
    </dsp:sp>
    <dsp:sp modelId="{CEDF66A7-A1BB-46E9-9DEB-E25B5A3FBB10}">
      <dsp:nvSpPr>
        <dsp:cNvPr id="0" name=""/>
        <dsp:cNvSpPr/>
      </dsp:nvSpPr>
      <dsp:spPr>
        <a:xfrm rot="20700000">
          <a:off x="3588162" y="302031"/>
          <a:ext cx="2687776" cy="2687776"/>
        </a:xfrm>
        <a:prstGeom prst="gear6">
          <a:avLst/>
        </a:prstGeom>
        <a:solidFill>
          <a:schemeClr val="accent5">
            <a:hueOff val="-9933876"/>
            <a:satOff val="39811"/>
            <a:lumOff val="8628"/>
            <a:alphaOff val="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IN" sz="2800" kern="1200" dirty="0">
              <a:solidFill>
                <a:schemeClr val="bg1"/>
              </a:solidFill>
              <a:latin typeface="+mn-lt"/>
            </a:rPr>
            <a:t>Residents</a:t>
          </a:r>
        </a:p>
      </dsp:txBody>
      <dsp:txXfrm rot="-20700000">
        <a:off x="4177670" y="891540"/>
        <a:ext cx="1508760" cy="1508760"/>
      </dsp:txXfrm>
    </dsp:sp>
    <dsp:sp modelId="{282A609C-799B-440E-9D24-C0612F1B2F6D}">
      <dsp:nvSpPr>
        <dsp:cNvPr id="0" name=""/>
        <dsp:cNvSpPr/>
      </dsp:nvSpPr>
      <dsp:spPr>
        <a:xfrm>
          <a:off x="3969260" y="2499588"/>
          <a:ext cx="4828032" cy="4828032"/>
        </a:xfrm>
        <a:prstGeom prst="circularArrow">
          <a:avLst>
            <a:gd name="adj1" fmla="val 4687"/>
            <a:gd name="adj2" fmla="val 299029"/>
            <a:gd name="adj3" fmla="val 2556741"/>
            <a:gd name="adj4" fmla="val 15776484"/>
            <a:gd name="adj5" fmla="val 5469"/>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757F7AC-1B97-4C18-9653-51C3BD26773B}">
      <dsp:nvSpPr>
        <dsp:cNvPr id="0" name=""/>
        <dsp:cNvSpPr/>
      </dsp:nvSpPr>
      <dsp:spPr>
        <a:xfrm>
          <a:off x="1548724" y="1576162"/>
          <a:ext cx="3507867" cy="3507867"/>
        </a:xfrm>
        <a:prstGeom prst="leftCircularArrow">
          <a:avLst>
            <a:gd name="adj1" fmla="val 6452"/>
            <a:gd name="adj2" fmla="val 429999"/>
            <a:gd name="adj3" fmla="val 10489124"/>
            <a:gd name="adj4" fmla="val 14837806"/>
            <a:gd name="adj5" fmla="val 7527"/>
          </a:avLst>
        </a:prstGeom>
        <a:solidFill>
          <a:schemeClr val="accent5">
            <a:hueOff val="-4966938"/>
            <a:satOff val="19906"/>
            <a:lumOff val="4314"/>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038536C-28B7-4E4B-B81F-A761887B244E}">
      <dsp:nvSpPr>
        <dsp:cNvPr id="0" name=""/>
        <dsp:cNvSpPr/>
      </dsp:nvSpPr>
      <dsp:spPr>
        <a:xfrm>
          <a:off x="2949301" y="-298123"/>
          <a:ext cx="3782187" cy="3782187"/>
        </a:xfrm>
        <a:prstGeom prst="circularArrow">
          <a:avLst>
            <a:gd name="adj1" fmla="val 5984"/>
            <a:gd name="adj2" fmla="val 394124"/>
            <a:gd name="adj3" fmla="val 13313824"/>
            <a:gd name="adj4" fmla="val 10508221"/>
            <a:gd name="adj5" fmla="val 6981"/>
          </a:avLst>
        </a:prstGeom>
        <a:solidFill>
          <a:schemeClr val="accent5">
            <a:hueOff val="-9933876"/>
            <a:satOff val="39811"/>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A15814-76DA-49C0-BED7-53F95A9B1D50}" type="datetimeFigureOut">
              <a:rPr lang="en-US" smtClean="0"/>
              <a:pPr/>
              <a:t>10/30/2021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54CB5E-55E5-4693-AAB3-2EB5CAB6FFE8}"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Shape 7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tx1"/>
                </a:solidFill>
                <a:effectLst/>
                <a:latin typeface="+mn-lt"/>
                <a:ea typeface="+mn-ea"/>
                <a:cs typeface="+mn-cs"/>
              </a:rPr>
              <a:t>Yes, you teach a lot, but an important thing to take note of is the “place” in which your learner is.  By doing so, you will be more able to tailor your teaching to the level of the learner.  </a:t>
            </a:r>
            <a:r>
              <a:rPr lang="en-US" sz="1100" i="1" kern="1200" dirty="0">
                <a:solidFill>
                  <a:schemeClr val="tx1"/>
                </a:solidFill>
                <a:effectLst/>
                <a:latin typeface="+mn-lt"/>
                <a:ea typeface="+mn-ea"/>
                <a:cs typeface="+mn-cs"/>
              </a:rPr>
              <a:t>What happens during the course of a student’s education?  How does their clinical reasoning evolve?</a:t>
            </a:r>
            <a:endParaRPr lang="en-US" sz="1100" kern="1200" dirty="0">
              <a:solidFill>
                <a:schemeClr val="tx1"/>
              </a:solidFill>
              <a:effectLst/>
              <a:latin typeface="+mn-lt"/>
              <a:ea typeface="+mn-ea"/>
              <a:cs typeface="+mn-cs"/>
            </a:endParaRPr>
          </a:p>
          <a:p>
            <a:pPr lvl="0">
              <a:spcBef>
                <a:spcPts val="0"/>
              </a:spcBef>
              <a:buNone/>
            </a:pPr>
            <a:endParaRPr dirty="0"/>
          </a:p>
        </p:txBody>
      </p:sp>
      <p:sp>
        <p:nvSpPr>
          <p:cNvPr id="75" name="Shape 7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 xmlns:p14="http://schemas.microsoft.com/office/powerpoint/2010/main" val="1998007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Shape 6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tx1"/>
                </a:solidFill>
                <a:effectLst/>
                <a:latin typeface="+mn-lt"/>
                <a:ea typeface="+mn-ea"/>
                <a:cs typeface="+mn-cs"/>
              </a:rPr>
              <a:t>Yes, you teach a lot, but an important thing to take note of is the “place” in which your learner is.  By doing so, you will be more able to tailor your teaching to the level of the learner.  </a:t>
            </a:r>
            <a:r>
              <a:rPr lang="en-US" sz="1100" i="1" kern="1200" dirty="0">
                <a:solidFill>
                  <a:schemeClr val="tx1"/>
                </a:solidFill>
                <a:effectLst/>
                <a:latin typeface="+mn-lt"/>
                <a:ea typeface="+mn-ea"/>
                <a:cs typeface="+mn-cs"/>
              </a:rPr>
              <a:t>Let’s think about how residents learn.  What happens during the course of a resident’s education?  How does their clinical reasoning evolve?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Wiese J. Teaching in the Hospital. ACP Press; Philadelphia, PA. 2010</a:t>
            </a:r>
            <a:endParaRPr lang="en-US" sz="1100" kern="1200" dirty="0">
              <a:solidFill>
                <a:schemeClr val="tx1"/>
              </a:solidFill>
              <a:effectLst/>
              <a:latin typeface="+mn-lt"/>
              <a:ea typeface="+mn-ea"/>
              <a:cs typeface="+mn-cs"/>
            </a:endParaRPr>
          </a:p>
          <a:p>
            <a:pPr lvl="0">
              <a:spcBef>
                <a:spcPts val="0"/>
              </a:spcBef>
              <a:buNone/>
            </a:pPr>
            <a:endParaRPr dirty="0"/>
          </a:p>
        </p:txBody>
      </p:sp>
      <p:sp>
        <p:nvSpPr>
          <p:cNvPr id="68" name="Shape 6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 xmlns:p14="http://schemas.microsoft.com/office/powerpoint/2010/main" val="2954953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61F70F23-711B-457D-9999-A349952BD98D}" type="datetimeFigureOut">
              <a:rPr lang="en-US" smtClean="0"/>
              <a:pPr/>
              <a:t>10/30/2021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AA8A92-C226-4DE5-9989-25B7FA4EDD48}"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61F70F23-711B-457D-9999-A349952BD98D}" type="datetimeFigureOut">
              <a:rPr lang="en-US" smtClean="0"/>
              <a:pPr/>
              <a:t>10/30/2021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AA8A92-C226-4DE5-9989-25B7FA4EDD48}"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61F70F23-711B-457D-9999-A349952BD98D}" type="datetimeFigureOut">
              <a:rPr lang="en-US" smtClean="0"/>
              <a:pPr/>
              <a:t>10/30/2021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AA8A92-C226-4DE5-9989-25B7FA4EDD48}"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61F70F23-711B-457D-9999-A349952BD98D}" type="datetimeFigureOut">
              <a:rPr lang="en-US" smtClean="0"/>
              <a:pPr/>
              <a:t>10/30/2021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AA8A92-C226-4DE5-9989-25B7FA4EDD48}"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F70F23-711B-457D-9999-A349952BD98D}" type="datetimeFigureOut">
              <a:rPr lang="en-US" smtClean="0"/>
              <a:pPr/>
              <a:t>10/30/2021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AA8A92-C226-4DE5-9989-25B7FA4EDD48}"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61F70F23-711B-457D-9999-A349952BD98D}" type="datetimeFigureOut">
              <a:rPr lang="en-US" smtClean="0"/>
              <a:pPr/>
              <a:t>10/30/2021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5AA8A92-C226-4DE5-9989-25B7FA4EDD48}"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61F70F23-711B-457D-9999-A349952BD98D}" type="datetimeFigureOut">
              <a:rPr lang="en-US" smtClean="0"/>
              <a:pPr/>
              <a:t>10/30/2021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5AA8A92-C226-4DE5-9989-25B7FA4EDD48}"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61F70F23-711B-457D-9999-A349952BD98D}" type="datetimeFigureOut">
              <a:rPr lang="en-US" smtClean="0"/>
              <a:pPr/>
              <a:t>10/30/2021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5AA8A92-C226-4DE5-9989-25B7FA4EDD48}"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F70F23-711B-457D-9999-A349952BD98D}" type="datetimeFigureOut">
              <a:rPr lang="en-US" smtClean="0"/>
              <a:pPr/>
              <a:t>10/30/2021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5AA8A92-C226-4DE5-9989-25B7FA4EDD48}"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F70F23-711B-457D-9999-A349952BD98D}" type="datetimeFigureOut">
              <a:rPr lang="en-US" smtClean="0"/>
              <a:pPr/>
              <a:t>10/30/2021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5AA8A92-C226-4DE5-9989-25B7FA4EDD48}"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F70F23-711B-457D-9999-A349952BD98D}" type="datetimeFigureOut">
              <a:rPr lang="en-US" smtClean="0"/>
              <a:pPr/>
              <a:t>10/30/2021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5AA8A92-C226-4DE5-9989-25B7FA4EDD48}"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F70F23-711B-457D-9999-A349952BD98D}" type="datetimeFigureOut">
              <a:rPr lang="en-US" smtClean="0"/>
              <a:pPr/>
              <a:t>10/30/2021</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AA8A92-C226-4DE5-9989-25B7FA4EDD48}"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BD05071-AD5E-4C45-94F7-8EBA783E8602}"/>
              </a:ext>
            </a:extLst>
          </p:cNvPr>
          <p:cNvSpPr>
            <a:spLocks noGrp="1"/>
          </p:cNvSpPr>
          <p:nvPr>
            <p:ph type="ctrTitle"/>
          </p:nvPr>
        </p:nvSpPr>
        <p:spPr>
          <a:xfrm>
            <a:off x="432656" y="1285861"/>
            <a:ext cx="8278688" cy="2214578"/>
          </a:xfrm>
          <a:solidFill>
            <a:schemeClr val="accent5">
              <a:lumMod val="60000"/>
              <a:lumOff val="40000"/>
            </a:schemeClr>
          </a:solidFill>
        </p:spPr>
        <p:txBody>
          <a:bodyPr>
            <a:noAutofit/>
          </a:bodyPr>
          <a:lstStyle/>
          <a:p>
            <a:r>
              <a:rPr lang="en-IN" sz="4800" dirty="0" smtClean="0">
                <a:latin typeface="Amasis MT Pro Black" panose="020B0604020202020204" pitchFamily="18" charset="0"/>
              </a:rPr>
              <a:t>PRINCIPLES &amp; STRATEGIES FOR EFFECTIVE CLINICAL TEACHING</a:t>
            </a:r>
            <a:endParaRPr lang="en-IN" sz="4800" dirty="0">
              <a:latin typeface="Amasis MT Pro Black" panose="020B0604020202020204" pitchFamily="18" charset="0"/>
            </a:endParaRPr>
          </a:p>
        </p:txBody>
      </p:sp>
      <p:sp>
        <p:nvSpPr>
          <p:cNvPr id="3" name="Subtitle 2">
            <a:extLst>
              <a:ext uri="{FF2B5EF4-FFF2-40B4-BE49-F238E27FC236}">
                <a16:creationId xmlns="" xmlns:a16="http://schemas.microsoft.com/office/drawing/2014/main" id="{E578B914-C36E-4020-BB7F-18A39679CD78}"/>
              </a:ext>
            </a:extLst>
          </p:cNvPr>
          <p:cNvSpPr>
            <a:spLocks noGrp="1"/>
          </p:cNvSpPr>
          <p:nvPr>
            <p:ph type="subTitle" idx="1"/>
          </p:nvPr>
        </p:nvSpPr>
        <p:spPr>
          <a:xfrm>
            <a:off x="4070784" y="4509120"/>
            <a:ext cx="4640560" cy="2135088"/>
          </a:xfrm>
          <a:solidFill>
            <a:schemeClr val="accent4">
              <a:lumMod val="60000"/>
              <a:lumOff val="40000"/>
            </a:schemeClr>
          </a:solidFill>
        </p:spPr>
        <p:txBody>
          <a:bodyPr>
            <a:normAutofit fontScale="85000" lnSpcReduction="20000"/>
          </a:bodyPr>
          <a:lstStyle/>
          <a:p>
            <a:r>
              <a:rPr lang="en-IN" dirty="0">
                <a:solidFill>
                  <a:schemeClr val="tx1"/>
                </a:solidFill>
                <a:latin typeface="Aharoni" panose="02010803020104030203" pitchFamily="2" charset="-79"/>
                <a:cs typeface="Aharoni" panose="02010803020104030203" pitchFamily="2" charset="-79"/>
              </a:rPr>
              <a:t>Dr V Mahidhar Reddy,</a:t>
            </a:r>
          </a:p>
          <a:p>
            <a:r>
              <a:rPr lang="en-IN" dirty="0">
                <a:solidFill>
                  <a:schemeClr val="tx1"/>
                </a:solidFill>
                <a:latin typeface="Aharoni" panose="02010803020104030203" pitchFamily="2" charset="-79"/>
                <a:cs typeface="Aharoni" panose="02010803020104030203" pitchFamily="2" charset="-79"/>
              </a:rPr>
              <a:t>MEU Coordinator,</a:t>
            </a:r>
          </a:p>
          <a:p>
            <a:r>
              <a:rPr lang="en-IN" dirty="0">
                <a:solidFill>
                  <a:schemeClr val="tx1"/>
                </a:solidFill>
                <a:latin typeface="Aharoni" panose="02010803020104030203" pitchFamily="2" charset="-79"/>
                <a:cs typeface="Aharoni" panose="02010803020104030203" pitchFamily="2" charset="-79"/>
              </a:rPr>
              <a:t>Prof &amp; HOD,</a:t>
            </a:r>
          </a:p>
          <a:p>
            <a:r>
              <a:rPr lang="en-IN" dirty="0">
                <a:solidFill>
                  <a:schemeClr val="tx1"/>
                </a:solidFill>
                <a:latin typeface="Aharoni" panose="02010803020104030203" pitchFamily="2" charset="-79"/>
                <a:cs typeface="Aharoni" panose="02010803020104030203" pitchFamily="2" charset="-79"/>
              </a:rPr>
              <a:t>Dept of General Surgery,</a:t>
            </a:r>
          </a:p>
          <a:p>
            <a:r>
              <a:rPr lang="en-IN" dirty="0">
                <a:solidFill>
                  <a:schemeClr val="tx1"/>
                </a:solidFill>
                <a:latin typeface="Aharoni" panose="02010803020104030203" pitchFamily="2" charset="-79"/>
                <a:cs typeface="Aharoni" panose="02010803020104030203" pitchFamily="2" charset="-79"/>
              </a:rPr>
              <a:t>NMCH</a:t>
            </a:r>
          </a:p>
        </p:txBody>
      </p:sp>
    </p:spTree>
    <p:extLst>
      <p:ext uri="{BB962C8B-B14F-4D97-AF65-F5344CB8AC3E}">
        <p14:creationId xmlns="" xmlns:p14="http://schemas.microsoft.com/office/powerpoint/2010/main" val="19742888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00034" y="2143116"/>
            <a:ext cx="8229600" cy="1296974"/>
          </a:xfrm>
          <a:solidFill>
            <a:schemeClr val="accent5">
              <a:lumMod val="60000"/>
              <a:lumOff val="40000"/>
            </a:schemeClr>
          </a:solidFill>
        </p:spPr>
        <p:txBody>
          <a:bodyPr>
            <a:normAutofit fontScale="90000"/>
          </a:bodyPr>
          <a:lstStyle/>
          <a:p>
            <a:r>
              <a:rPr lang="en-IN" dirty="0" smtClean="0"/>
              <a:t>Principles for Effective Clinical Teaching</a:t>
            </a:r>
            <a:endParaRPr lang="en-IN"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785794"/>
            <a:ext cx="8229600" cy="2011354"/>
          </a:xfrm>
        </p:spPr>
        <p:txBody>
          <a:bodyPr>
            <a:normAutofit fontScale="90000"/>
          </a:bodyPr>
          <a:lstStyle/>
          <a:p>
            <a:r>
              <a:rPr lang="en-IN" dirty="0" smtClean="0"/>
              <a:t>PRINCIPLE 1</a:t>
            </a:r>
            <a:r>
              <a:rPr lang="en-IN" dirty="0" smtClean="0"/>
              <a:t>: Effortful and challenging learning is durable and results in </a:t>
            </a:r>
            <a:r>
              <a:rPr lang="en-IN" dirty="0" err="1" smtClean="0"/>
              <a:t>longterm</a:t>
            </a:r>
            <a:r>
              <a:rPr lang="en-IN" dirty="0" smtClean="0"/>
              <a:t> retention</a:t>
            </a:r>
            <a:endParaRPr lang="en-IN" dirty="0"/>
          </a:p>
        </p:txBody>
      </p:sp>
      <p:sp>
        <p:nvSpPr>
          <p:cNvPr id="3" name="Title 1"/>
          <p:cNvSpPr txBox="1">
            <a:spLocks/>
          </p:cNvSpPr>
          <p:nvPr/>
        </p:nvSpPr>
        <p:spPr>
          <a:xfrm>
            <a:off x="642910" y="3643314"/>
            <a:ext cx="8229600" cy="2428892"/>
          </a:xfrm>
          <a:prstGeom prst="rect">
            <a:avLst/>
          </a:prstGeom>
        </p:spPr>
        <p:txBody>
          <a:bodyPr vert="horz" lIns="91440" tIns="45720" rIns="91440" bIns="45720" rtlCol="0" anchor="ctr">
            <a:normAutofit fontScale="82500" lnSpcReduction="20000"/>
          </a:bodyPr>
          <a:lstStyle/>
          <a:p>
            <a:pPr lvl="0" algn="ctr">
              <a:spcBef>
                <a:spcPct val="0"/>
              </a:spcBef>
            </a:pPr>
            <a:r>
              <a:rPr lang="en-IN" sz="4400" dirty="0" smtClean="0"/>
              <a:t>PRINCIPLE 2</a:t>
            </a:r>
            <a:r>
              <a:rPr lang="en-IN" sz="4400" dirty="0" smtClean="0"/>
              <a:t>: Effective teachers create opportunities for continuous learning, to help students continually develop and acquire skills and knowledge to improve clinical performance.</a:t>
            </a:r>
            <a:endParaRPr kumimoji="0" lang="en-IN"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225668"/>
          </a:xfrm>
        </p:spPr>
        <p:txBody>
          <a:bodyPr>
            <a:normAutofit fontScale="90000"/>
          </a:bodyPr>
          <a:lstStyle/>
          <a:p>
            <a:r>
              <a:rPr lang="en-IN" dirty="0" smtClean="0"/>
              <a:t>PRINCIPLE 3: Frequent and regular assessments enhance student learning, capitalizing on the testing effect.</a:t>
            </a:r>
            <a:endParaRPr lang="en-IN" dirty="0"/>
          </a:p>
        </p:txBody>
      </p:sp>
      <p:sp>
        <p:nvSpPr>
          <p:cNvPr id="3" name="Title 1"/>
          <p:cNvSpPr txBox="1">
            <a:spLocks/>
          </p:cNvSpPr>
          <p:nvPr/>
        </p:nvSpPr>
        <p:spPr>
          <a:xfrm>
            <a:off x="714348" y="3500438"/>
            <a:ext cx="8229600" cy="2225668"/>
          </a:xfrm>
          <a:prstGeom prst="rect">
            <a:avLst/>
          </a:prstGeom>
        </p:spPr>
        <p:txBody>
          <a:bodyPr vert="horz" lIns="91440" tIns="45720" rIns="91440" bIns="45720" rtlCol="0" anchor="ctr">
            <a:normAutofit fontScale="97500"/>
          </a:bodyPr>
          <a:lstStyle/>
          <a:p>
            <a:pPr lvl="0" algn="ctr">
              <a:spcBef>
                <a:spcPct val="0"/>
              </a:spcBef>
            </a:pPr>
            <a:r>
              <a:rPr lang="en-IN" sz="4000" dirty="0" smtClean="0"/>
              <a:t>PRINCIPLE 4: Spaced practice and learning is more effective than massed practice.</a:t>
            </a:r>
            <a:r>
              <a:rPr kumimoji="0" lang="en-IN" sz="4400" b="0" i="0" u="none" strike="noStrike" kern="1200" cap="none" spc="0" normalizeH="0" baseline="0" noProof="0" dirty="0" smtClean="0">
                <a:ln>
                  <a:noFill/>
                </a:ln>
                <a:solidFill>
                  <a:schemeClr val="tx1"/>
                </a:solidFill>
                <a:effectLst/>
                <a:uLnTx/>
                <a:uFillTx/>
                <a:latin typeface="+mj-lt"/>
                <a:ea typeface="+mj-ea"/>
                <a:cs typeface="+mj-cs"/>
              </a:rPr>
              <a:t>.</a:t>
            </a:r>
            <a:endParaRPr kumimoji="0" lang="en-IN"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714356"/>
            <a:ext cx="8229600" cy="1868478"/>
          </a:xfrm>
        </p:spPr>
        <p:txBody>
          <a:bodyPr>
            <a:normAutofit fontScale="90000"/>
          </a:bodyPr>
          <a:lstStyle/>
          <a:p>
            <a:r>
              <a:rPr lang="en-IN" dirty="0" smtClean="0"/>
              <a:t>PRINCIPLE 5: Deliberate practice and learning is effective for improving knowledge or performance.</a:t>
            </a:r>
            <a:endParaRPr lang="en-IN" dirty="0"/>
          </a:p>
        </p:txBody>
      </p:sp>
      <p:sp>
        <p:nvSpPr>
          <p:cNvPr id="3" name="Title 1"/>
          <p:cNvSpPr txBox="1">
            <a:spLocks/>
          </p:cNvSpPr>
          <p:nvPr/>
        </p:nvSpPr>
        <p:spPr>
          <a:xfrm>
            <a:off x="642910" y="3429000"/>
            <a:ext cx="8229600" cy="2071702"/>
          </a:xfrm>
          <a:prstGeom prst="rect">
            <a:avLst/>
          </a:prstGeom>
        </p:spPr>
        <p:txBody>
          <a:bodyPr vert="horz" lIns="91440" tIns="45720" rIns="91440" bIns="45720" rtlCol="0" anchor="ctr">
            <a:normAutofit fontScale="97500"/>
          </a:bodyPr>
          <a:lstStyle/>
          <a:p>
            <a:pPr lvl="0" algn="ctr">
              <a:spcBef>
                <a:spcPct val="0"/>
              </a:spcBef>
            </a:pPr>
            <a:r>
              <a:rPr lang="en-IN" sz="4000" dirty="0" smtClean="0"/>
              <a:t>PRINCIPLE 6: Feedback is very important to facilitate learning and improvement of skills.</a:t>
            </a:r>
            <a:endParaRPr kumimoji="0" lang="en-IN"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571480"/>
            <a:ext cx="8229600" cy="1939916"/>
          </a:xfrm>
        </p:spPr>
        <p:txBody>
          <a:bodyPr>
            <a:normAutofit fontScale="90000"/>
          </a:bodyPr>
          <a:lstStyle/>
          <a:p>
            <a:r>
              <a:rPr lang="en-IN" dirty="0" smtClean="0"/>
              <a:t>PRINCIPLE 7: Interleaved and varied practice maximizes learning in the clinical environment.</a:t>
            </a:r>
            <a:endParaRPr lang="en-IN" dirty="0"/>
          </a:p>
        </p:txBody>
      </p:sp>
      <p:sp>
        <p:nvSpPr>
          <p:cNvPr id="3" name="Title 1"/>
          <p:cNvSpPr txBox="1">
            <a:spLocks/>
          </p:cNvSpPr>
          <p:nvPr/>
        </p:nvSpPr>
        <p:spPr>
          <a:xfrm>
            <a:off x="642910" y="3714752"/>
            <a:ext cx="8229600" cy="2082792"/>
          </a:xfrm>
          <a:prstGeom prst="rect">
            <a:avLst/>
          </a:prstGeom>
        </p:spPr>
        <p:txBody>
          <a:bodyPr vert="horz" lIns="91440" tIns="45720" rIns="91440" bIns="45720" rtlCol="0" anchor="ctr">
            <a:normAutofit fontScale="90000"/>
          </a:bodyPr>
          <a:lstStyle/>
          <a:p>
            <a:pPr lvl="0" algn="ctr">
              <a:spcBef>
                <a:spcPct val="0"/>
              </a:spcBef>
            </a:pPr>
            <a:r>
              <a:rPr lang="en-IN" sz="4400" dirty="0" smtClean="0"/>
              <a:t>PRINCIPLE 8: Advanced organizers activate prior knowledge that facilitates new knowledge integration. </a:t>
            </a:r>
            <a:endParaRPr kumimoji="0" lang="en-IN"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939916"/>
          </a:xfrm>
        </p:spPr>
        <p:txBody>
          <a:bodyPr>
            <a:normAutofit fontScale="90000"/>
          </a:bodyPr>
          <a:lstStyle/>
          <a:p>
            <a:r>
              <a:rPr lang="en-IN" dirty="0" smtClean="0"/>
              <a:t>PRINCIPLE 9: Effective learning is multimodal, engaging all learning styles. </a:t>
            </a:r>
            <a:endParaRPr lang="en-IN" dirty="0"/>
          </a:p>
        </p:txBody>
      </p:sp>
      <p:sp>
        <p:nvSpPr>
          <p:cNvPr id="3" name="Title 1"/>
          <p:cNvSpPr txBox="1">
            <a:spLocks/>
          </p:cNvSpPr>
          <p:nvPr/>
        </p:nvSpPr>
        <p:spPr>
          <a:xfrm>
            <a:off x="642910" y="2928934"/>
            <a:ext cx="8229600" cy="2297106"/>
          </a:xfrm>
          <a:prstGeom prst="rect">
            <a:avLst/>
          </a:prstGeom>
        </p:spPr>
        <p:txBody>
          <a:bodyPr vert="horz" lIns="91440" tIns="45720" rIns="91440" bIns="45720" rtlCol="0" anchor="ctr">
            <a:normAutofit fontScale="82500" lnSpcReduction="20000"/>
          </a:bodyPr>
          <a:lstStyle/>
          <a:p>
            <a:pPr lvl="0" algn="ctr">
              <a:spcBef>
                <a:spcPct val="0"/>
              </a:spcBef>
            </a:pPr>
            <a:r>
              <a:rPr lang="en-IN" sz="4400" dirty="0" smtClean="0"/>
              <a:t>PRINCIPLE 10: Schemas are cognitive representations of some knowledge area such as “pulmonary </a:t>
            </a:r>
            <a:r>
              <a:rPr lang="en-IN" sz="4400" dirty="0" err="1" smtClean="0"/>
              <a:t>edema</a:t>
            </a:r>
            <a:r>
              <a:rPr lang="en-IN" sz="4400" dirty="0" smtClean="0"/>
              <a:t>.” They are central to the organization and assimilation of new information.</a:t>
            </a:r>
            <a:endParaRPr kumimoji="0" lang="en-IN"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4">
            <a:extLst>
              <a:ext uri="{FF2B5EF4-FFF2-40B4-BE49-F238E27FC236}">
                <a16:creationId xmlns="" xmlns:a16="http://schemas.microsoft.com/office/drawing/2014/main" id="{2D6E92F0-6651-4943-99F2-20259D27BF5A}"/>
              </a:ext>
            </a:extLst>
          </p:cNvPr>
          <p:cNvSpPr>
            <a:spLocks noGrp="1"/>
          </p:cNvSpPr>
          <p:nvPr>
            <p:ph type="title"/>
          </p:nvPr>
        </p:nvSpPr>
        <p:spPr>
          <a:xfrm>
            <a:off x="114300" y="2348880"/>
            <a:ext cx="8915400" cy="1282154"/>
          </a:xfrm>
          <a:solidFill>
            <a:schemeClr val="accent5">
              <a:lumMod val="60000"/>
              <a:lumOff val="40000"/>
            </a:schemeClr>
          </a:solidFill>
        </p:spPr>
        <p:txBody>
          <a:bodyPr>
            <a:noAutofit/>
          </a:bodyPr>
          <a:lstStyle/>
          <a:p>
            <a:r>
              <a:rPr lang="en-IN" sz="4800" b="1" dirty="0">
                <a:latin typeface="Amasis MT Pro Black" panose="02040A04050005020304" pitchFamily="18" charset="0"/>
              </a:rPr>
              <a:t>Tools</a:t>
            </a:r>
            <a:r>
              <a:rPr lang="en-IN" sz="4800" dirty="0">
                <a:latin typeface="Amasis MT Pro Black" panose="02040A04050005020304" pitchFamily="18" charset="0"/>
              </a:rPr>
              <a:t> to teach clinical skills</a:t>
            </a:r>
          </a:p>
        </p:txBody>
      </p:sp>
    </p:spTree>
    <p:extLst>
      <p:ext uri="{BB962C8B-B14F-4D97-AF65-F5344CB8AC3E}">
        <p14:creationId xmlns="" xmlns:p14="http://schemas.microsoft.com/office/powerpoint/2010/main" val="42312996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9144000" cy="1143000"/>
          </a:xfrm>
          <a:solidFill>
            <a:schemeClr val="accent5">
              <a:lumMod val="60000"/>
              <a:lumOff val="40000"/>
            </a:schemeClr>
          </a:solidFill>
        </p:spPr>
        <p:txBody>
          <a:bodyPr>
            <a:normAutofit/>
          </a:bodyPr>
          <a:lstStyle/>
          <a:p>
            <a:r>
              <a:rPr lang="en-IN" sz="6600" b="1" dirty="0">
                <a:solidFill>
                  <a:srgbClr val="7030A0"/>
                </a:solidFill>
              </a:rPr>
              <a:t>PRIMING</a:t>
            </a:r>
          </a:p>
        </p:txBody>
      </p:sp>
      <p:pic>
        <p:nvPicPr>
          <p:cNvPr id="23554" name="Picture 2" descr="Priming and the Psychology of Memory"/>
          <p:cNvPicPr>
            <a:picLocks noChangeAspect="1" noChangeArrowheads="1"/>
          </p:cNvPicPr>
          <p:nvPr/>
        </p:nvPicPr>
        <p:blipFill>
          <a:blip r:embed="rId2"/>
          <a:srcRect b="7181"/>
          <a:stretch>
            <a:fillRect/>
          </a:stretch>
        </p:blipFill>
        <p:spPr bwMode="auto">
          <a:xfrm>
            <a:off x="1000100" y="1279509"/>
            <a:ext cx="7601274" cy="5292763"/>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1143000"/>
          </a:xfrm>
          <a:solidFill>
            <a:schemeClr val="accent5">
              <a:lumMod val="60000"/>
              <a:lumOff val="40000"/>
            </a:schemeClr>
          </a:solidFill>
        </p:spPr>
        <p:txBody>
          <a:bodyPr>
            <a:normAutofit/>
          </a:bodyPr>
          <a:lstStyle/>
          <a:p>
            <a:r>
              <a:rPr lang="en-IN" sz="6600" b="1" dirty="0">
                <a:solidFill>
                  <a:srgbClr val="7030A0"/>
                </a:solidFill>
              </a:rPr>
              <a:t>FRAMING</a:t>
            </a:r>
          </a:p>
        </p:txBody>
      </p:sp>
      <p:pic>
        <p:nvPicPr>
          <p:cNvPr id="21508" name="Picture 4" descr="Calendar Day png images | PNGWing"/>
          <p:cNvPicPr>
            <a:picLocks noChangeAspect="1" noChangeArrowheads="1"/>
          </p:cNvPicPr>
          <p:nvPr/>
        </p:nvPicPr>
        <p:blipFill>
          <a:blip r:embed="rId2"/>
          <a:srcRect/>
          <a:stretch>
            <a:fillRect/>
          </a:stretch>
        </p:blipFill>
        <p:spPr bwMode="auto">
          <a:xfrm>
            <a:off x="1857381" y="1142984"/>
            <a:ext cx="5643577" cy="5715016"/>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1285875"/>
          </a:xfrm>
          <a:solidFill>
            <a:schemeClr val="accent5">
              <a:lumMod val="60000"/>
              <a:lumOff val="40000"/>
            </a:schemeClr>
          </a:solidFill>
        </p:spPr>
        <p:txBody>
          <a:bodyPr>
            <a:normAutofit/>
          </a:bodyPr>
          <a:lstStyle/>
          <a:p>
            <a:r>
              <a:rPr lang="en-IN" sz="6000" dirty="0">
                <a:solidFill>
                  <a:srgbClr val="7030A0"/>
                </a:solidFill>
                <a:latin typeface="Arial Rounded MT Bold" pitchFamily="34" charset="0"/>
              </a:rPr>
              <a:t>MODELING</a:t>
            </a:r>
          </a:p>
        </p:txBody>
      </p:sp>
      <p:sp>
        <p:nvSpPr>
          <p:cNvPr id="6" name="Shape 152"/>
          <p:cNvSpPr txBox="1">
            <a:spLocks/>
          </p:cNvSpPr>
          <p:nvPr/>
        </p:nvSpPr>
        <p:spPr>
          <a:xfrm>
            <a:off x="457200" y="1916832"/>
            <a:ext cx="8229600" cy="3845024"/>
          </a:xfrm>
          <a:prstGeom prst="rect">
            <a:avLst/>
          </a:prstGeom>
          <a:noFill/>
          <a:ln>
            <a:noFill/>
          </a:ln>
        </p:spPr>
        <p:txBody>
          <a:bodyPr lIns="91425" tIns="45700" rIns="91425" bIns="45700" anchor="t" anchorCtr="0">
            <a:noAutofit/>
          </a:bodyPr>
          <a:lstStyle/>
          <a:p>
            <a:pPr marL="457200" marR="0" lvl="0" indent="-457200" algn="l" defTabSz="914400" rtl="0" eaLnBrk="1" fontAlgn="auto" latinLnBrk="0" hangingPunct="1">
              <a:lnSpc>
                <a:spcPct val="100000"/>
              </a:lnSpc>
              <a:spcBef>
                <a:spcPct val="20000"/>
              </a:spcBef>
              <a:spcAft>
                <a:spcPts val="0"/>
              </a:spcAft>
              <a:buClr>
                <a:srgbClr val="4F6128"/>
              </a:buClr>
              <a:buSzPct val="100000"/>
              <a:buFont typeface="Arial"/>
              <a:buChar char="•"/>
              <a:tabLst/>
              <a:defRPr/>
            </a:pPr>
            <a:r>
              <a:rPr kumimoji="0" lang="en-US" sz="3200" b="0" i="0" u="none" strike="noStrike" kern="1200" cap="none" spc="0" normalizeH="0" baseline="0" noProof="0" dirty="0">
                <a:ln>
                  <a:noFill/>
                </a:ln>
                <a:solidFill>
                  <a:schemeClr val="dk1"/>
                </a:solidFill>
                <a:effectLst/>
                <a:uLnTx/>
                <a:uFillTx/>
                <a:latin typeface="Arial"/>
                <a:ea typeface="Arial"/>
                <a:cs typeface="Arial"/>
                <a:sym typeface="Arial"/>
              </a:rPr>
              <a:t>Useful time management strategy when you are most pressed for time or the case is too complex for the learner.</a:t>
            </a:r>
          </a:p>
          <a:p>
            <a:pPr marR="0" lvl="0" algn="l" defTabSz="914400" rtl="0" eaLnBrk="1" fontAlgn="auto" latinLnBrk="0" hangingPunct="1">
              <a:lnSpc>
                <a:spcPct val="100000"/>
              </a:lnSpc>
              <a:spcBef>
                <a:spcPct val="20000"/>
              </a:spcBef>
              <a:spcAft>
                <a:spcPts val="0"/>
              </a:spcAft>
              <a:buClr>
                <a:srgbClr val="4F6128"/>
              </a:buClr>
              <a:buSzPct val="100000"/>
              <a:tabLst/>
              <a:defRPr/>
            </a:pPr>
            <a:endParaRPr kumimoji="0" lang="en-US" sz="3200" b="0" i="0" u="none" strike="noStrike" kern="1200" cap="none" spc="0" normalizeH="0" baseline="0" noProof="0" dirty="0">
              <a:ln>
                <a:noFill/>
              </a:ln>
              <a:solidFill>
                <a:schemeClr val="dk1"/>
              </a:solidFill>
              <a:effectLst/>
              <a:uLnTx/>
              <a:uFillTx/>
              <a:latin typeface="Arial"/>
              <a:ea typeface="Arial"/>
              <a:cs typeface="Arial"/>
              <a:sym typeface="Arial"/>
            </a:endParaRPr>
          </a:p>
          <a:p>
            <a:pPr marR="0" lvl="0" algn="l" defTabSz="914400" rtl="0" eaLnBrk="1" fontAlgn="auto" latinLnBrk="0" hangingPunct="1">
              <a:lnSpc>
                <a:spcPct val="100000"/>
              </a:lnSpc>
              <a:spcBef>
                <a:spcPct val="20000"/>
              </a:spcBef>
              <a:spcAft>
                <a:spcPts val="0"/>
              </a:spcAft>
              <a:buClr>
                <a:srgbClr val="4F6128"/>
              </a:buClr>
              <a:buSzPct val="100000"/>
              <a:tabLst/>
              <a:defRPr/>
            </a:pPr>
            <a:endParaRPr kumimoji="0" lang="en-US" sz="3200" b="0" i="0" u="none" strike="noStrike" kern="1200" cap="none" spc="0" normalizeH="0" baseline="0" noProof="0" dirty="0">
              <a:ln>
                <a:noFill/>
              </a:ln>
              <a:solidFill>
                <a:schemeClr val="dk1"/>
              </a:solidFill>
              <a:effectLst/>
              <a:uLnTx/>
              <a:uFillTx/>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92D050">
            <a:alpha val="57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57356" y="2571744"/>
            <a:ext cx="5072098" cy="1143000"/>
          </a:xfrm>
          <a:solidFill>
            <a:srgbClr val="FFC000">
              <a:tint val="66000"/>
              <a:satMod val="160000"/>
            </a:srgbClr>
          </a:solidFill>
        </p:spPr>
        <p:txBody>
          <a:bodyPr>
            <a:normAutofit/>
          </a:bodyPr>
          <a:lstStyle/>
          <a:p>
            <a:r>
              <a:rPr lang="en-IN" sz="6000" dirty="0">
                <a:solidFill>
                  <a:srgbClr val="7030A0"/>
                </a:solidFill>
                <a:latin typeface="Cooper Black" pitchFamily="18" charset="0"/>
              </a:rPr>
              <a:t>WHY  RED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lumMod val="40000"/>
              <a:lumOff val="60000"/>
            </a:schemeClr>
          </a:solidFill>
        </p:spPr>
        <p:txBody>
          <a:bodyPr>
            <a:normAutofit/>
          </a:bodyPr>
          <a:lstStyle/>
          <a:p>
            <a:r>
              <a:rPr lang="en-IN" sz="4800" b="1" dirty="0">
                <a:solidFill>
                  <a:srgbClr val="7030A0"/>
                </a:solidFill>
              </a:rPr>
              <a:t>Aunt Minnie Approach</a:t>
            </a:r>
          </a:p>
        </p:txBody>
      </p:sp>
      <p:sp>
        <p:nvSpPr>
          <p:cNvPr id="6" name="Content Placeholder 5"/>
          <p:cNvSpPr>
            <a:spLocks noGrp="1"/>
          </p:cNvSpPr>
          <p:nvPr>
            <p:ph idx="1"/>
          </p:nvPr>
        </p:nvSpPr>
        <p:spPr/>
        <p:txBody>
          <a:bodyPr/>
          <a:lstStyle/>
          <a:p>
            <a:pPr>
              <a:buNone/>
            </a:pPr>
            <a:r>
              <a:rPr lang="en-IN" b="1" dirty="0"/>
              <a:t>Q:- How do you know that woman is your Aunt Minnie?</a:t>
            </a:r>
          </a:p>
          <a:p>
            <a:pPr>
              <a:buNone/>
            </a:pPr>
            <a:endParaRPr lang="en-IN" b="1" dirty="0"/>
          </a:p>
          <a:p>
            <a:pPr>
              <a:buNone/>
            </a:pPr>
            <a:r>
              <a:rPr lang="en-IN" b="1" dirty="0"/>
              <a:t>A:-Because </a:t>
            </a:r>
            <a:r>
              <a:rPr lang="en-IN" b="1" dirty="0" err="1"/>
              <a:t>i</a:t>
            </a:r>
            <a:r>
              <a:rPr lang="en-IN" b="1" dirty="0"/>
              <a:t> have seen her before and she looks like her.</a:t>
            </a:r>
          </a:p>
        </p:txBody>
      </p:sp>
    </p:spTree>
    <p:extLst>
      <p:ext uri="{BB962C8B-B14F-4D97-AF65-F5344CB8AC3E}">
        <p14:creationId xmlns="" xmlns:p14="http://schemas.microsoft.com/office/powerpoint/2010/main" val="26123077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PPT - The “One Minute Preceptor”: Time Efficient Teaching in Clinical  Practice PowerPoint Presentation - ID:306982"/>
          <p:cNvPicPr>
            <a:picLocks noChangeAspect="1" noChangeArrowheads="1"/>
          </p:cNvPicPr>
          <p:nvPr/>
        </p:nvPicPr>
        <p:blipFill>
          <a:blip r:embed="rId2"/>
          <a:srcRect/>
          <a:stretch>
            <a:fillRect/>
          </a:stretch>
        </p:blipFill>
        <p:spPr bwMode="auto">
          <a:xfrm>
            <a:off x="0" y="0"/>
            <a:ext cx="9144000" cy="6858001"/>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The One Minute Preceptor - ppt download"/>
          <p:cNvPicPr>
            <a:picLocks noChangeAspect="1" noChangeArrowheads="1"/>
          </p:cNvPicPr>
          <p:nvPr/>
        </p:nvPicPr>
        <p:blipFill>
          <a:blip r:embed="rId2"/>
          <a:srcRect t="15379" b="69205"/>
          <a:stretch>
            <a:fillRect/>
          </a:stretch>
        </p:blipFill>
        <p:spPr bwMode="auto">
          <a:xfrm>
            <a:off x="214282" y="1134001"/>
            <a:ext cx="8572528" cy="1042638"/>
          </a:xfrm>
          <a:prstGeom prst="rect">
            <a:avLst/>
          </a:prstGeom>
          <a:noFill/>
        </p:spPr>
      </p:pic>
      <p:pic>
        <p:nvPicPr>
          <p:cNvPr id="3" name="Picture 2" descr="The One Minute Preceptor - ppt download"/>
          <p:cNvPicPr>
            <a:picLocks noChangeAspect="1" noChangeArrowheads="1"/>
          </p:cNvPicPr>
          <p:nvPr/>
        </p:nvPicPr>
        <p:blipFill>
          <a:blip r:embed="rId2"/>
          <a:srcRect t="32296" b="55364"/>
          <a:stretch>
            <a:fillRect/>
          </a:stretch>
        </p:blipFill>
        <p:spPr bwMode="auto">
          <a:xfrm>
            <a:off x="214282" y="2143116"/>
            <a:ext cx="8572528" cy="834668"/>
          </a:xfrm>
          <a:prstGeom prst="rect">
            <a:avLst/>
          </a:prstGeom>
          <a:noFill/>
        </p:spPr>
      </p:pic>
      <p:pic>
        <p:nvPicPr>
          <p:cNvPr id="4" name="Picture 2" descr="The One Minute Preceptor - ppt download"/>
          <p:cNvPicPr>
            <a:picLocks noChangeAspect="1" noChangeArrowheads="1"/>
          </p:cNvPicPr>
          <p:nvPr/>
        </p:nvPicPr>
        <p:blipFill>
          <a:blip r:embed="rId2"/>
          <a:srcRect t="46137" b="39985"/>
          <a:stretch>
            <a:fillRect/>
          </a:stretch>
        </p:blipFill>
        <p:spPr bwMode="auto">
          <a:xfrm>
            <a:off x="214282" y="2928934"/>
            <a:ext cx="8572528" cy="938636"/>
          </a:xfrm>
          <a:prstGeom prst="rect">
            <a:avLst/>
          </a:prstGeom>
          <a:noFill/>
        </p:spPr>
      </p:pic>
      <p:pic>
        <p:nvPicPr>
          <p:cNvPr id="5" name="Picture 2" descr="The One Minute Preceptor - ppt download"/>
          <p:cNvPicPr>
            <a:picLocks noChangeAspect="1" noChangeArrowheads="1"/>
          </p:cNvPicPr>
          <p:nvPr/>
        </p:nvPicPr>
        <p:blipFill>
          <a:blip r:embed="rId2"/>
          <a:srcRect t="61516" b="24606"/>
          <a:stretch>
            <a:fillRect/>
          </a:stretch>
        </p:blipFill>
        <p:spPr bwMode="auto">
          <a:xfrm>
            <a:off x="214282" y="3786190"/>
            <a:ext cx="8572528" cy="938715"/>
          </a:xfrm>
          <a:prstGeom prst="rect">
            <a:avLst/>
          </a:prstGeom>
          <a:noFill/>
        </p:spPr>
      </p:pic>
      <p:pic>
        <p:nvPicPr>
          <p:cNvPr id="6" name="Picture 2" descr="The One Minute Preceptor - ppt download"/>
          <p:cNvPicPr>
            <a:picLocks noChangeAspect="1" noChangeArrowheads="1"/>
          </p:cNvPicPr>
          <p:nvPr/>
        </p:nvPicPr>
        <p:blipFill>
          <a:blip r:embed="rId2"/>
          <a:srcRect t="76895" b="7689"/>
          <a:stretch>
            <a:fillRect/>
          </a:stretch>
        </p:blipFill>
        <p:spPr bwMode="auto">
          <a:xfrm>
            <a:off x="214282" y="4714884"/>
            <a:ext cx="8572528" cy="1042696"/>
          </a:xfrm>
          <a:prstGeom prst="rect">
            <a:avLst/>
          </a:prstGeom>
          <a:noFill/>
        </p:spPr>
      </p:pic>
      <p:sp>
        <p:nvSpPr>
          <p:cNvPr id="7" name="Title 6"/>
          <p:cNvSpPr>
            <a:spLocks noGrp="1"/>
          </p:cNvSpPr>
          <p:nvPr>
            <p:ph type="title"/>
          </p:nvPr>
        </p:nvSpPr>
        <p:spPr>
          <a:xfrm>
            <a:off x="0" y="0"/>
            <a:ext cx="9144000" cy="1071546"/>
          </a:xfrm>
          <a:solidFill>
            <a:schemeClr val="accent5">
              <a:lumMod val="60000"/>
              <a:lumOff val="40000"/>
            </a:schemeClr>
          </a:solidFill>
        </p:spPr>
        <p:txBody>
          <a:bodyPr/>
          <a:lstStyle/>
          <a:p>
            <a:r>
              <a:rPr lang="en-IN" b="1" dirty="0">
                <a:solidFill>
                  <a:srgbClr val="7030A0"/>
                </a:solidFill>
                <a:latin typeface="Arial Rounded MT Bold" pitchFamily="34" charset="0"/>
              </a:rPr>
              <a:t>One Minute Preceptor</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357298"/>
          </a:xfrm>
          <a:solidFill>
            <a:schemeClr val="accent5">
              <a:lumMod val="60000"/>
              <a:lumOff val="40000"/>
            </a:schemeClr>
          </a:solidFill>
        </p:spPr>
        <p:txBody>
          <a:bodyPr>
            <a:normAutofit/>
          </a:bodyPr>
          <a:lstStyle/>
          <a:p>
            <a:r>
              <a:rPr lang="en-IN" sz="6000" b="1" dirty="0">
                <a:solidFill>
                  <a:srgbClr val="7030A0"/>
                </a:solidFill>
                <a:latin typeface="Arial Rounded MT Bold" pitchFamily="34" charset="0"/>
              </a:rPr>
              <a:t>SNAPPS</a:t>
            </a:r>
          </a:p>
        </p:txBody>
      </p:sp>
      <p:sp>
        <p:nvSpPr>
          <p:cNvPr id="5" name="Content Placeholder 4"/>
          <p:cNvSpPr>
            <a:spLocks noGrp="1"/>
          </p:cNvSpPr>
          <p:nvPr>
            <p:ph idx="1"/>
          </p:nvPr>
        </p:nvSpPr>
        <p:spPr>
          <a:xfrm>
            <a:off x="0" y="1357298"/>
            <a:ext cx="9144000" cy="5500702"/>
          </a:xfrm>
          <a:solidFill>
            <a:schemeClr val="accent4">
              <a:lumMod val="20000"/>
              <a:lumOff val="80000"/>
            </a:schemeClr>
          </a:solidFill>
          <a:ln>
            <a:solidFill>
              <a:srgbClr val="FFFF00"/>
            </a:solidFill>
          </a:ln>
        </p:spPr>
        <p:txBody>
          <a:bodyPr>
            <a:normAutofit/>
          </a:bodyPr>
          <a:lstStyle/>
          <a:p>
            <a:r>
              <a:rPr lang="en-IN" sz="4000" b="1" dirty="0">
                <a:solidFill>
                  <a:srgbClr val="C00000"/>
                </a:solidFill>
              </a:rPr>
              <a:t>Summarize</a:t>
            </a:r>
          </a:p>
          <a:p>
            <a:r>
              <a:rPr lang="en-IN" sz="4000" b="1" dirty="0">
                <a:solidFill>
                  <a:srgbClr val="C00000"/>
                </a:solidFill>
              </a:rPr>
              <a:t>Narrow</a:t>
            </a:r>
          </a:p>
          <a:p>
            <a:r>
              <a:rPr lang="en-IN" sz="4000" b="1" dirty="0">
                <a:solidFill>
                  <a:srgbClr val="C00000"/>
                </a:solidFill>
              </a:rPr>
              <a:t>Analyze</a:t>
            </a:r>
          </a:p>
          <a:p>
            <a:r>
              <a:rPr lang="en-IN" sz="4000" b="1" dirty="0">
                <a:solidFill>
                  <a:srgbClr val="C00000"/>
                </a:solidFill>
              </a:rPr>
              <a:t>Probe</a:t>
            </a:r>
          </a:p>
          <a:p>
            <a:r>
              <a:rPr lang="en-IN" sz="4000" b="1" dirty="0">
                <a:solidFill>
                  <a:srgbClr val="C00000"/>
                </a:solidFill>
              </a:rPr>
              <a:t>Plan</a:t>
            </a:r>
          </a:p>
          <a:p>
            <a:r>
              <a:rPr lang="en-IN" sz="4000" b="1" dirty="0">
                <a:solidFill>
                  <a:srgbClr val="C00000"/>
                </a:solidFill>
              </a:rPr>
              <a:t>Select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JoziEM on Twitter: &amp;quot;Peyton&amp;#39;s Four-Step Approach to Skills Training  #DeliberatePractice… &amp;quot;">
            <a:extLst>
              <a:ext uri="{FF2B5EF4-FFF2-40B4-BE49-F238E27FC236}">
                <a16:creationId xmlns="" xmlns:a16="http://schemas.microsoft.com/office/drawing/2014/main" id="{E2F1EAE8-7F15-44B3-9691-02E75770BA7A}"/>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07504" y="980728"/>
            <a:ext cx="9036496" cy="5717461"/>
          </a:xfrm>
          <a:prstGeom prst="rect">
            <a:avLst/>
          </a:prstGeom>
          <a:noFill/>
          <a:extLst>
            <a:ext uri="{909E8E84-426E-40DD-AFC4-6F175D3DCCD1}">
              <a14:hiddenFill xmlns="" xmlns:a14="http://schemas.microsoft.com/office/drawing/2010/main">
                <a:solidFill>
                  <a:srgbClr val="FFFFFF"/>
                </a:solidFill>
              </a14:hiddenFill>
            </a:ext>
          </a:extLst>
        </p:spPr>
      </p:pic>
      <p:sp>
        <p:nvSpPr>
          <p:cNvPr id="4" name="Title 3">
            <a:extLst>
              <a:ext uri="{FF2B5EF4-FFF2-40B4-BE49-F238E27FC236}">
                <a16:creationId xmlns="" xmlns:a16="http://schemas.microsoft.com/office/drawing/2014/main" id="{4C75935F-089B-4BDD-BD32-D5D6C5466CC4}"/>
              </a:ext>
            </a:extLst>
          </p:cNvPr>
          <p:cNvSpPr>
            <a:spLocks noGrp="1"/>
          </p:cNvSpPr>
          <p:nvPr>
            <p:ph type="title"/>
          </p:nvPr>
        </p:nvSpPr>
        <p:spPr>
          <a:xfrm>
            <a:off x="457200" y="153173"/>
            <a:ext cx="8229600" cy="827555"/>
          </a:xfrm>
          <a:solidFill>
            <a:schemeClr val="accent3"/>
          </a:solidFill>
        </p:spPr>
        <p:txBody>
          <a:bodyPr/>
          <a:lstStyle/>
          <a:p>
            <a:r>
              <a:rPr lang="en-IN" b="1" dirty="0"/>
              <a:t>Peyton’s Four Step Approach </a:t>
            </a:r>
          </a:p>
        </p:txBody>
      </p:sp>
    </p:spTree>
    <p:extLst>
      <p:ext uri="{BB962C8B-B14F-4D97-AF65-F5344CB8AC3E}">
        <p14:creationId xmlns="" xmlns:p14="http://schemas.microsoft.com/office/powerpoint/2010/main" val="36131391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071678"/>
            <a:ext cx="8229600" cy="1143000"/>
          </a:xfrm>
        </p:spPr>
        <p:txBody>
          <a:bodyPr>
            <a:normAutofit/>
          </a:bodyPr>
          <a:lstStyle/>
          <a:p>
            <a:r>
              <a:rPr lang="en-IN" sz="5400" b="1" dirty="0">
                <a:solidFill>
                  <a:srgbClr val="7030A0"/>
                </a:solidFill>
              </a:rPr>
              <a:t>Are you ready to teach?</a:t>
            </a:r>
          </a:p>
        </p:txBody>
      </p:sp>
      <p:sp>
        <p:nvSpPr>
          <p:cNvPr id="3" name="Content Placeholder 2"/>
          <p:cNvSpPr>
            <a:spLocks noGrp="1"/>
          </p:cNvSpPr>
          <p:nvPr>
            <p:ph idx="1"/>
          </p:nvPr>
        </p:nvSpPr>
        <p:spPr>
          <a:xfrm>
            <a:off x="3347864" y="3643323"/>
            <a:ext cx="1757346" cy="1185858"/>
          </a:xfrm>
          <a:solidFill>
            <a:schemeClr val="accent6">
              <a:lumMod val="60000"/>
              <a:lumOff val="40000"/>
            </a:schemeClr>
          </a:solidFill>
          <a:ln>
            <a:solidFill>
              <a:srgbClr val="FFC000"/>
            </a:solidFill>
          </a:ln>
        </p:spPr>
        <p:txBody>
          <a:bodyPr>
            <a:normAutofit/>
          </a:bodyPr>
          <a:lstStyle/>
          <a:p>
            <a:pPr>
              <a:buNone/>
            </a:pPr>
            <a:r>
              <a:rPr lang="en-IN" sz="6000" b="1" dirty="0">
                <a:solidFill>
                  <a:schemeClr val="accent2"/>
                </a:solidFill>
              </a:rPr>
              <a:t> yes</a:t>
            </a:r>
          </a:p>
        </p:txBody>
      </p:sp>
    </p:spTree>
    <p:extLst>
      <p:ext uri="{BB962C8B-B14F-4D97-AF65-F5344CB8AC3E}">
        <p14:creationId xmlns="" xmlns:p14="http://schemas.microsoft.com/office/powerpoint/2010/main" val="30828415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828" name="Picture 4" descr="Teach clipart happy teacher, Teach happy teacher Transparent FREE for  download on WebStockReview 2021"/>
          <p:cNvPicPr>
            <a:picLocks noChangeAspect="1" noChangeArrowheads="1"/>
          </p:cNvPicPr>
          <p:nvPr/>
        </p:nvPicPr>
        <p:blipFill>
          <a:blip r:embed="rId2"/>
          <a:srcRect/>
          <a:stretch>
            <a:fillRect/>
          </a:stretch>
        </p:blipFill>
        <p:spPr bwMode="auto">
          <a:xfrm>
            <a:off x="0" y="1928802"/>
            <a:ext cx="9144000" cy="4171951"/>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Right 3">
            <a:extLst>
              <a:ext uri="{FF2B5EF4-FFF2-40B4-BE49-F238E27FC236}">
                <a16:creationId xmlns="" xmlns:a16="http://schemas.microsoft.com/office/drawing/2014/main" id="{1A3D6255-710E-4926-B6B1-B01595782356}"/>
              </a:ext>
            </a:extLst>
          </p:cNvPr>
          <p:cNvSpPr/>
          <p:nvPr/>
        </p:nvSpPr>
        <p:spPr>
          <a:xfrm>
            <a:off x="251520" y="0"/>
            <a:ext cx="8712968" cy="6858000"/>
          </a:xfrm>
          <a:prstGeom prst="rightArrow">
            <a:avLst/>
          </a:prstGeom>
        </p:spPr>
        <p:style>
          <a:lnRef idx="0">
            <a:schemeClr val="dk1">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5" name="Rectangle: Rounded Corners 4">
            <a:extLst>
              <a:ext uri="{FF2B5EF4-FFF2-40B4-BE49-F238E27FC236}">
                <a16:creationId xmlns="" xmlns:a16="http://schemas.microsoft.com/office/drawing/2014/main" id="{E44C99EC-979A-4BCA-8E0F-D1186AD398CD}"/>
              </a:ext>
            </a:extLst>
          </p:cNvPr>
          <p:cNvSpPr/>
          <p:nvPr/>
        </p:nvSpPr>
        <p:spPr>
          <a:xfrm>
            <a:off x="133229" y="2171364"/>
            <a:ext cx="2856946" cy="2160240"/>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Rectangle: Rounded Corners 5">
            <a:extLst>
              <a:ext uri="{FF2B5EF4-FFF2-40B4-BE49-F238E27FC236}">
                <a16:creationId xmlns="" xmlns:a16="http://schemas.microsoft.com/office/drawing/2014/main" id="{8CA5B7EB-4CE3-4F39-91A6-9605ACAAC1E9}"/>
              </a:ext>
            </a:extLst>
          </p:cNvPr>
          <p:cNvSpPr/>
          <p:nvPr/>
        </p:nvSpPr>
        <p:spPr>
          <a:xfrm>
            <a:off x="3179531" y="2171364"/>
            <a:ext cx="2856946" cy="2126740"/>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Rectangle: Rounded Corners 6">
            <a:extLst>
              <a:ext uri="{FF2B5EF4-FFF2-40B4-BE49-F238E27FC236}">
                <a16:creationId xmlns="" xmlns:a16="http://schemas.microsoft.com/office/drawing/2014/main" id="{288B3289-3496-4AEA-BDA7-B4D6C8E18D95}"/>
              </a:ext>
            </a:extLst>
          </p:cNvPr>
          <p:cNvSpPr/>
          <p:nvPr/>
        </p:nvSpPr>
        <p:spPr>
          <a:xfrm>
            <a:off x="6225833" y="2204864"/>
            <a:ext cx="2889872" cy="2126740"/>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 name="Title 7">
            <a:extLst>
              <a:ext uri="{FF2B5EF4-FFF2-40B4-BE49-F238E27FC236}">
                <a16:creationId xmlns="" xmlns:a16="http://schemas.microsoft.com/office/drawing/2014/main" id="{FDDF7751-74AA-4CE0-9501-6058602BF1FF}"/>
              </a:ext>
            </a:extLst>
          </p:cNvPr>
          <p:cNvSpPr>
            <a:spLocks noGrp="1"/>
          </p:cNvSpPr>
          <p:nvPr>
            <p:ph type="title"/>
          </p:nvPr>
        </p:nvSpPr>
        <p:spPr>
          <a:xfrm>
            <a:off x="372118" y="2620162"/>
            <a:ext cx="2448272" cy="1296144"/>
          </a:xfrm>
        </p:spPr>
        <p:txBody>
          <a:bodyPr>
            <a:normAutofit fontScale="90000"/>
          </a:bodyPr>
          <a:lstStyle/>
          <a:p>
            <a:r>
              <a:rPr lang="en-IN" dirty="0">
                <a:solidFill>
                  <a:schemeClr val="bg1"/>
                </a:solidFill>
              </a:rPr>
              <a:t>Medical</a:t>
            </a:r>
            <a:br>
              <a:rPr lang="en-IN" dirty="0">
                <a:solidFill>
                  <a:schemeClr val="bg1"/>
                </a:solidFill>
              </a:rPr>
            </a:br>
            <a:r>
              <a:rPr lang="en-IN" b="1" dirty="0">
                <a:solidFill>
                  <a:schemeClr val="bg1"/>
                </a:solidFill>
              </a:rPr>
              <a:t>Students</a:t>
            </a:r>
          </a:p>
        </p:txBody>
      </p:sp>
      <p:sp>
        <p:nvSpPr>
          <p:cNvPr id="9" name="Title 7">
            <a:extLst>
              <a:ext uri="{FF2B5EF4-FFF2-40B4-BE49-F238E27FC236}">
                <a16:creationId xmlns="" xmlns:a16="http://schemas.microsoft.com/office/drawing/2014/main" id="{48D6A69E-34A5-46A0-BDA7-2771B739E048}"/>
              </a:ext>
            </a:extLst>
          </p:cNvPr>
          <p:cNvSpPr txBox="1">
            <a:spLocks/>
          </p:cNvSpPr>
          <p:nvPr/>
        </p:nvSpPr>
        <p:spPr>
          <a:xfrm>
            <a:off x="3203848" y="2636912"/>
            <a:ext cx="2736304" cy="1296143"/>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b="1" dirty="0">
                <a:solidFill>
                  <a:schemeClr val="bg1"/>
                </a:solidFill>
              </a:rPr>
              <a:t>Residents</a:t>
            </a:r>
          </a:p>
        </p:txBody>
      </p:sp>
      <p:sp>
        <p:nvSpPr>
          <p:cNvPr id="10" name="Title 7">
            <a:extLst>
              <a:ext uri="{FF2B5EF4-FFF2-40B4-BE49-F238E27FC236}">
                <a16:creationId xmlns="" xmlns:a16="http://schemas.microsoft.com/office/drawing/2014/main" id="{D9563E2E-27AF-4925-9F0E-98A7A68670F0}"/>
              </a:ext>
            </a:extLst>
          </p:cNvPr>
          <p:cNvSpPr txBox="1">
            <a:spLocks/>
          </p:cNvSpPr>
          <p:nvPr/>
        </p:nvSpPr>
        <p:spPr>
          <a:xfrm>
            <a:off x="6265842" y="2648421"/>
            <a:ext cx="2878157" cy="1296143"/>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b="1" dirty="0">
                <a:solidFill>
                  <a:schemeClr val="bg1"/>
                </a:solidFill>
              </a:rPr>
              <a:t>Consultants</a:t>
            </a:r>
          </a:p>
        </p:txBody>
      </p:sp>
      <p:pic>
        <p:nvPicPr>
          <p:cNvPr id="12" name="Graphic 11" descr="Scales of justice with solid fill">
            <a:extLst>
              <a:ext uri="{FF2B5EF4-FFF2-40B4-BE49-F238E27FC236}">
                <a16:creationId xmlns="" xmlns:a16="http://schemas.microsoft.com/office/drawing/2014/main" id="{CC4FC836-9E02-4B2C-84D4-16E5E3ACA816}"/>
              </a:ext>
            </a:extLst>
          </p:cNvPr>
          <p:cNvPicPr>
            <a:picLocks noChangeAspect="1"/>
          </p:cNvPicPr>
          <p:nvPr/>
        </p:nvPicPr>
        <p:blipFill>
          <a:blip r:embed="rId2">
            <a:extLst>
              <a:ext uri="{28A0092B-C50C-407E-A947-70E740481C1C}">
                <a14:useLocalDpi xmlns="" xmlns:a14="http://schemas.microsoft.com/office/drawing/2010/main" val="0"/>
              </a:ext>
              <a:ext uri="{96DAC541-7B7A-43D3-8B79-37D633B846F1}">
                <asvg:svgBlip xmlns="" xmlns:asvg="http://schemas.microsoft.com/office/drawing/2016/SVG/main" r:embed="rId3"/>
              </a:ext>
            </a:extLst>
          </a:blip>
          <a:stretch>
            <a:fillRect/>
          </a:stretch>
        </p:blipFill>
        <p:spPr>
          <a:xfrm>
            <a:off x="2951077" y="-134042"/>
            <a:ext cx="3032937" cy="2300713"/>
          </a:xfrm>
          <a:prstGeom prst="rect">
            <a:avLst/>
          </a:prstGeom>
        </p:spPr>
      </p:pic>
    </p:spTree>
    <p:extLst>
      <p:ext uri="{BB962C8B-B14F-4D97-AF65-F5344CB8AC3E}">
        <p14:creationId xmlns="" xmlns:p14="http://schemas.microsoft.com/office/powerpoint/2010/main" val="39656427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eaching helps us learn - by Mr Khemistry"/>
          <p:cNvPicPr>
            <a:picLocks noChangeAspect="1" noChangeArrowheads="1"/>
          </p:cNvPicPr>
          <p:nvPr/>
        </p:nvPicPr>
        <p:blipFill>
          <a:blip r:embed="rId2"/>
          <a:srcRect/>
          <a:stretch>
            <a:fillRect/>
          </a:stretch>
        </p:blipFill>
        <p:spPr bwMode="auto">
          <a:xfrm>
            <a:off x="0" y="785794"/>
            <a:ext cx="9144000" cy="6072206"/>
          </a:xfrm>
          <a:prstGeom prst="rect">
            <a:avLst/>
          </a:prstGeom>
          <a:noFill/>
        </p:spPr>
      </p:pic>
      <p:sp>
        <p:nvSpPr>
          <p:cNvPr id="13" name="Up Arrow 12"/>
          <p:cNvSpPr/>
          <p:nvPr/>
        </p:nvSpPr>
        <p:spPr>
          <a:xfrm rot="1112855">
            <a:off x="6429538" y="5623810"/>
            <a:ext cx="484632" cy="978408"/>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5" name="Up Arrow 14"/>
          <p:cNvSpPr/>
          <p:nvPr/>
        </p:nvSpPr>
        <p:spPr>
          <a:xfrm rot="20036579">
            <a:off x="8119847" y="5628856"/>
            <a:ext cx="484632" cy="978408"/>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7" name="Down Arrow 16"/>
          <p:cNvSpPr/>
          <p:nvPr/>
        </p:nvSpPr>
        <p:spPr>
          <a:xfrm rot="1398332">
            <a:off x="8246237" y="4127896"/>
            <a:ext cx="484632" cy="97840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8" name="Right Arrow 17"/>
          <p:cNvSpPr/>
          <p:nvPr/>
        </p:nvSpPr>
        <p:spPr>
          <a:xfrm>
            <a:off x="642910" y="5000636"/>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schemeClr val="accent2"/>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descr="Teach It To Get It!"/>
          <p:cNvPicPr>
            <a:picLocks noChangeAspect="1" noChangeArrowheads="1"/>
          </p:cNvPicPr>
          <p:nvPr/>
        </p:nvPicPr>
        <p:blipFill>
          <a:blip r:embed="rId2"/>
          <a:srcRect/>
          <a:stretch>
            <a:fillRect/>
          </a:stretch>
        </p:blipFill>
        <p:spPr bwMode="auto">
          <a:xfrm>
            <a:off x="0" y="428604"/>
            <a:ext cx="9196260" cy="5592368"/>
          </a:xfrm>
          <a:prstGeom prst="rect">
            <a:avLst/>
          </a:prstGeom>
          <a:noFill/>
        </p:spPr>
      </p:pic>
    </p:spTree>
    <p:extLst>
      <p:ext uri="{BB962C8B-B14F-4D97-AF65-F5344CB8AC3E}">
        <p14:creationId xmlns="" xmlns:p14="http://schemas.microsoft.com/office/powerpoint/2010/main" val="18846345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6357918" y="214290"/>
            <a:ext cx="2786082" cy="1868478"/>
          </a:xfrm>
          <a:solidFill>
            <a:schemeClr val="accent2">
              <a:lumMod val="60000"/>
              <a:lumOff val="40000"/>
            </a:schemeClr>
          </a:solidFill>
          <a:ln>
            <a:solidFill>
              <a:srgbClr val="FFFF00"/>
            </a:solidFill>
          </a:ln>
        </p:spPr>
        <p:txBody>
          <a:bodyPr>
            <a:normAutofit/>
          </a:bodyPr>
          <a:lstStyle/>
          <a:p>
            <a:r>
              <a:rPr lang="en-IN" b="1" dirty="0">
                <a:solidFill>
                  <a:srgbClr val="7030A0"/>
                </a:solidFill>
                <a:latin typeface="Arial Rounded MT Bold" pitchFamily="34" charset="0"/>
              </a:rPr>
              <a:t>PATIENT CARE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420888"/>
            <a:ext cx="8712968" cy="1512168"/>
          </a:xfrm>
          <a:solidFill>
            <a:srgbClr val="00B0F0"/>
          </a:solidFill>
        </p:spPr>
        <p:txBody>
          <a:bodyPr>
            <a:normAutofit/>
          </a:bodyPr>
          <a:lstStyle/>
          <a:p>
            <a:r>
              <a:rPr lang="en-IN" sz="5400" b="1" dirty="0">
                <a:latin typeface="Amasis MT Pro Black" panose="02040A04050005020304" pitchFamily="18" charset="0"/>
              </a:rPr>
              <a:t>Are you ready to teach?</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Shape 77"/>
          <p:cNvSpPr txBox="1">
            <a:spLocks noGrp="1"/>
          </p:cNvSpPr>
          <p:nvPr>
            <p:ph type="title"/>
          </p:nvPr>
        </p:nvSpPr>
        <p:spPr>
          <a:prstGeom prst="rect">
            <a:avLst/>
          </a:prstGeom>
          <a:solidFill>
            <a:schemeClr val="tx2">
              <a:lumMod val="40000"/>
              <a:lumOff val="60000"/>
            </a:schemeClr>
          </a:solidFill>
          <a:ln>
            <a:noFill/>
          </a:ln>
        </p:spPr>
        <p:txBody>
          <a:bodyPr lIns="91425" tIns="45700" rIns="91425" bIns="45700" anchor="ctr" anchorCtr="0">
            <a:noAutofit/>
          </a:bodyPr>
          <a:lstStyle/>
          <a:p>
            <a:pPr marL="0" marR="0" lvl="0" indent="0" algn="ctr" rtl="0">
              <a:spcBef>
                <a:spcPts val="0"/>
              </a:spcBef>
              <a:buClr>
                <a:srgbClr val="4F6128"/>
              </a:buClr>
              <a:buSzPct val="25000"/>
              <a:buFont typeface="Arial"/>
              <a:buNone/>
            </a:pPr>
            <a:r>
              <a:rPr lang="en-US" sz="3600" b="1" i="0" u="none" strike="noStrike" cap="none" dirty="0">
                <a:latin typeface="Arial"/>
                <a:ea typeface="Arial"/>
                <a:cs typeface="Arial"/>
                <a:sym typeface="Arial"/>
              </a:rPr>
              <a:t>The Medical Student Learner</a:t>
            </a:r>
          </a:p>
        </p:txBody>
      </p:sp>
      <p:sp>
        <p:nvSpPr>
          <p:cNvPr id="78" name="Shape 78"/>
          <p:cNvSpPr txBox="1">
            <a:spLocks noGrp="1"/>
          </p:cNvSpPr>
          <p:nvPr>
            <p:ph type="body" idx="1"/>
          </p:nvPr>
        </p:nvSpPr>
        <p:spPr>
          <a:xfrm>
            <a:off x="4760257" y="1600198"/>
            <a:ext cx="3926540" cy="4709122"/>
          </a:xfrm>
          <a:prstGeom prst="rect">
            <a:avLst/>
          </a:prstGeom>
          <a:noFill/>
          <a:ln>
            <a:noFill/>
          </a:ln>
        </p:spPr>
        <p:txBody>
          <a:bodyPr lIns="91425" tIns="45700" rIns="91425" bIns="45700" anchor="t" anchorCtr="0">
            <a:noAutofit/>
          </a:bodyPr>
          <a:lstStyle/>
          <a:p>
            <a:pPr marL="457200" marR="0" lvl="0" indent="-457200" algn="l" rtl="0">
              <a:spcBef>
                <a:spcPts val="0"/>
              </a:spcBef>
              <a:buClr>
                <a:srgbClr val="4F6128"/>
              </a:buClr>
              <a:buSzPct val="100000"/>
              <a:buFont typeface="Arial"/>
              <a:buChar char="•"/>
            </a:pPr>
            <a:r>
              <a:rPr lang="en-US" sz="2800" b="0" i="0" u="none" strike="noStrike" cap="none" dirty="0">
                <a:solidFill>
                  <a:schemeClr val="dk1"/>
                </a:solidFill>
                <a:latin typeface="Arial"/>
                <a:ea typeface="Arial"/>
                <a:cs typeface="Arial"/>
                <a:sym typeface="Arial"/>
              </a:rPr>
              <a:t>Focus on symptoms rather than identifying a disease process</a:t>
            </a:r>
          </a:p>
          <a:p>
            <a:pPr marL="0" marR="0" lvl="0" indent="0" algn="l" rtl="0">
              <a:spcBef>
                <a:spcPts val="0"/>
              </a:spcBef>
              <a:buClr>
                <a:srgbClr val="4F6128"/>
              </a:buClr>
              <a:buSzPct val="100000"/>
              <a:buNone/>
            </a:pPr>
            <a:endParaRPr lang="en-US" sz="2800" b="0" i="0" u="none" strike="noStrike" cap="none" dirty="0">
              <a:solidFill>
                <a:schemeClr val="dk1"/>
              </a:solidFill>
              <a:latin typeface="Arial"/>
              <a:ea typeface="Arial"/>
              <a:cs typeface="Arial"/>
              <a:sym typeface="Arial"/>
            </a:endParaRPr>
          </a:p>
          <a:p>
            <a:pPr marL="457200" indent="-457200">
              <a:spcBef>
                <a:spcPts val="0"/>
              </a:spcBef>
              <a:buClr>
                <a:srgbClr val="4F6128"/>
              </a:buClr>
              <a:buSzPct val="100000"/>
              <a:buFont typeface="Arial"/>
              <a:buChar char="•"/>
            </a:pPr>
            <a:r>
              <a:rPr lang="en-US" sz="2800" b="0" i="0" u="none" strike="noStrike" cap="none" dirty="0">
                <a:solidFill>
                  <a:schemeClr val="dk1"/>
                </a:solidFill>
                <a:latin typeface="Arial"/>
                <a:ea typeface="Arial"/>
                <a:cs typeface="Arial"/>
                <a:sym typeface="Arial"/>
              </a:rPr>
              <a:t>May </a:t>
            </a:r>
            <a:r>
              <a:rPr lang="en-US" dirty="0">
                <a:solidFill>
                  <a:schemeClr val="dk1"/>
                </a:solidFill>
                <a:latin typeface="Arial"/>
                <a:ea typeface="Arial"/>
                <a:cs typeface="Arial"/>
                <a:sym typeface="Arial"/>
              </a:rPr>
              <a:t>utilize pattern recognition &amp; </a:t>
            </a:r>
            <a:r>
              <a:rPr lang="en-US" sz="2800" b="0" i="0" u="none" strike="noStrike" cap="none" dirty="0">
                <a:solidFill>
                  <a:schemeClr val="dk1"/>
                </a:solidFill>
                <a:latin typeface="Arial"/>
                <a:ea typeface="Arial"/>
                <a:cs typeface="Arial"/>
                <a:sym typeface="Arial"/>
              </a:rPr>
              <a:t>analytical thinking</a:t>
            </a:r>
          </a:p>
        </p:txBody>
      </p:sp>
      <p:sp>
        <p:nvSpPr>
          <p:cNvPr id="79" name="Shape 79"/>
          <p:cNvSpPr txBox="1">
            <a:spLocks noGrp="1"/>
          </p:cNvSpPr>
          <p:nvPr>
            <p:ph type="body" idx="2"/>
          </p:nvPr>
        </p:nvSpPr>
        <p:spPr>
          <a:xfrm>
            <a:off x="457200" y="1600198"/>
            <a:ext cx="3926540" cy="3947847"/>
          </a:xfrm>
          <a:prstGeom prst="rect">
            <a:avLst/>
          </a:prstGeom>
          <a:noFill/>
          <a:ln>
            <a:noFill/>
          </a:ln>
        </p:spPr>
        <p:txBody>
          <a:bodyPr lIns="91425" tIns="45700" rIns="91425" bIns="45700" anchor="t" anchorCtr="0">
            <a:noAutofit/>
          </a:bodyPr>
          <a:lstStyle/>
          <a:p>
            <a:pPr marL="457200" marR="0" lvl="0" indent="-457200" algn="l" rtl="0">
              <a:spcBef>
                <a:spcPts val="0"/>
              </a:spcBef>
              <a:buClr>
                <a:srgbClr val="4F6128"/>
              </a:buClr>
              <a:buSzPct val="100000"/>
              <a:buFont typeface="Arial"/>
              <a:buChar char="•"/>
            </a:pPr>
            <a:r>
              <a:rPr lang="en-US" dirty="0">
                <a:solidFill>
                  <a:schemeClr val="dk1"/>
                </a:solidFill>
                <a:latin typeface="Arial"/>
                <a:ea typeface="Arial"/>
                <a:cs typeface="Arial"/>
                <a:sym typeface="Arial"/>
              </a:rPr>
              <a:t>D</a:t>
            </a:r>
            <a:r>
              <a:rPr lang="en-US" sz="2800" b="0" i="0" u="none" strike="noStrike" cap="none" dirty="0">
                <a:solidFill>
                  <a:schemeClr val="dk1"/>
                </a:solidFill>
                <a:latin typeface="Arial"/>
                <a:ea typeface="Arial"/>
                <a:cs typeface="Arial"/>
                <a:sym typeface="Arial"/>
              </a:rPr>
              <a:t>ata gatherers</a:t>
            </a:r>
          </a:p>
          <a:p>
            <a:pPr marL="457200" marR="0" lvl="0" indent="-457200" algn="l" rtl="0">
              <a:spcBef>
                <a:spcPts val="0"/>
              </a:spcBef>
              <a:buClr>
                <a:srgbClr val="4F6128"/>
              </a:buClr>
              <a:buSzPct val="100000"/>
              <a:buNone/>
            </a:pPr>
            <a:endParaRPr lang="en-US" sz="2800" b="0" i="0" u="none" strike="noStrike" cap="none" dirty="0">
              <a:solidFill>
                <a:schemeClr val="dk1"/>
              </a:solidFill>
              <a:latin typeface="Arial"/>
              <a:ea typeface="Arial"/>
              <a:cs typeface="Arial"/>
              <a:sym typeface="Arial"/>
            </a:endParaRPr>
          </a:p>
          <a:p>
            <a:pPr marL="457200" marR="0" lvl="0" indent="-457200" algn="l" rtl="0">
              <a:spcBef>
                <a:spcPts val="0"/>
              </a:spcBef>
              <a:buClr>
                <a:srgbClr val="4F6128"/>
              </a:buClr>
              <a:buSzPct val="100000"/>
              <a:buFont typeface="Arial"/>
              <a:buChar char="•"/>
            </a:pPr>
            <a:r>
              <a:rPr lang="en-US" sz="2800" b="0" i="0" u="none" strike="noStrike" cap="none" dirty="0">
                <a:solidFill>
                  <a:schemeClr val="dk1"/>
                </a:solidFill>
                <a:latin typeface="Arial"/>
                <a:ea typeface="Arial"/>
                <a:cs typeface="Arial"/>
                <a:sym typeface="Arial"/>
              </a:rPr>
              <a:t>Memorize a lot</a:t>
            </a:r>
          </a:p>
          <a:p>
            <a:pPr marL="457200" marR="0" lvl="0" indent="-457200" algn="l" rtl="0">
              <a:spcBef>
                <a:spcPts val="0"/>
              </a:spcBef>
              <a:buClr>
                <a:srgbClr val="4F6128"/>
              </a:buClr>
              <a:buSzPct val="100000"/>
              <a:buNone/>
            </a:pPr>
            <a:endParaRPr lang="en-US" sz="2800" b="0" i="0" u="none" strike="noStrike" cap="none" dirty="0">
              <a:solidFill>
                <a:schemeClr val="dk1"/>
              </a:solidFill>
              <a:latin typeface="Arial"/>
              <a:ea typeface="Arial"/>
              <a:cs typeface="Arial"/>
              <a:sym typeface="Arial"/>
            </a:endParaRPr>
          </a:p>
          <a:p>
            <a:pPr marL="457200" marR="0" lvl="0" indent="-457200" algn="l" rtl="0">
              <a:spcBef>
                <a:spcPts val="0"/>
              </a:spcBef>
              <a:buClr>
                <a:srgbClr val="4F6128"/>
              </a:buClr>
              <a:buSzPct val="100000"/>
              <a:buFont typeface="Arial"/>
              <a:buChar char="•"/>
            </a:pPr>
            <a:r>
              <a:rPr lang="en-US" sz="2800" b="0" i="0" u="none" strike="noStrike" cap="none" dirty="0">
                <a:solidFill>
                  <a:schemeClr val="dk1"/>
                </a:solidFill>
                <a:latin typeface="Arial"/>
                <a:ea typeface="Arial"/>
                <a:cs typeface="Arial"/>
                <a:sym typeface="Arial"/>
              </a:rPr>
              <a:t>Focus on which decision is ‘right’ or ‘wrong’</a:t>
            </a:r>
          </a:p>
        </p:txBody>
      </p:sp>
    </p:spTree>
    <p:extLst>
      <p:ext uri="{BB962C8B-B14F-4D97-AF65-F5344CB8AC3E}">
        <p14:creationId xmlns="" xmlns:p14="http://schemas.microsoft.com/office/powerpoint/2010/main" val="31175601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Shape 70"/>
          <p:cNvSpPr txBox="1">
            <a:spLocks noGrp="1"/>
          </p:cNvSpPr>
          <p:nvPr>
            <p:ph type="title"/>
          </p:nvPr>
        </p:nvSpPr>
        <p:spPr>
          <a:prstGeom prst="rect">
            <a:avLst/>
          </a:prstGeom>
          <a:solidFill>
            <a:schemeClr val="tx2">
              <a:lumMod val="40000"/>
              <a:lumOff val="60000"/>
            </a:schemeClr>
          </a:solidFill>
          <a:ln>
            <a:noFill/>
          </a:ln>
        </p:spPr>
        <p:txBody>
          <a:bodyPr lIns="91425" tIns="45700" rIns="91425" bIns="45700" anchor="ctr" anchorCtr="0">
            <a:noAutofit/>
          </a:bodyPr>
          <a:lstStyle/>
          <a:p>
            <a:pPr marL="0" marR="0" lvl="0" indent="0" algn="ctr" rtl="0">
              <a:spcBef>
                <a:spcPts val="0"/>
              </a:spcBef>
              <a:buClr>
                <a:srgbClr val="4F6128"/>
              </a:buClr>
              <a:buSzPct val="25000"/>
              <a:buFont typeface="Arial"/>
              <a:buNone/>
            </a:pPr>
            <a:r>
              <a:rPr lang="en-US" sz="3600" b="1" i="0" u="none" strike="noStrike" cap="none" dirty="0">
                <a:latin typeface="Arial"/>
                <a:ea typeface="Arial"/>
                <a:cs typeface="Arial"/>
                <a:sym typeface="Arial"/>
              </a:rPr>
              <a:t>The Resident Learner</a:t>
            </a:r>
          </a:p>
        </p:txBody>
      </p:sp>
      <p:sp>
        <p:nvSpPr>
          <p:cNvPr id="71" name="Shape 71"/>
          <p:cNvSpPr txBox="1">
            <a:spLocks noGrp="1"/>
          </p:cNvSpPr>
          <p:nvPr>
            <p:ph type="body" idx="1"/>
          </p:nvPr>
        </p:nvSpPr>
        <p:spPr>
          <a:prstGeom prst="rect">
            <a:avLst/>
          </a:prstGeom>
          <a:noFill/>
          <a:ln>
            <a:noFill/>
          </a:ln>
        </p:spPr>
        <p:txBody>
          <a:bodyPr lIns="91425" tIns="45700" rIns="91425" bIns="45700" anchor="t" anchorCtr="0">
            <a:noAutofit/>
          </a:bodyPr>
          <a:lstStyle/>
          <a:p>
            <a:pPr marL="457200" marR="0" lvl="0" indent="-457200" algn="l" rtl="0">
              <a:spcBef>
                <a:spcPts val="0"/>
              </a:spcBef>
              <a:buClr>
                <a:srgbClr val="4F6128"/>
              </a:buClr>
              <a:buSzPct val="100000"/>
              <a:buFont typeface="Arial"/>
              <a:buChar char="•"/>
            </a:pPr>
            <a:r>
              <a:rPr lang="en-US" sz="2800" b="0" i="0" u="none" strike="noStrike" cap="none" dirty="0">
                <a:solidFill>
                  <a:schemeClr val="dk1"/>
                </a:solidFill>
                <a:latin typeface="Arial"/>
                <a:ea typeface="Arial"/>
                <a:cs typeface="Arial"/>
                <a:sym typeface="Arial"/>
              </a:rPr>
              <a:t>Utilize pattern recognition and analytical thinking</a:t>
            </a:r>
          </a:p>
        </p:txBody>
      </p:sp>
      <p:sp>
        <p:nvSpPr>
          <p:cNvPr id="72" name="Shape 72"/>
          <p:cNvSpPr txBox="1">
            <a:spLocks noGrp="1"/>
          </p:cNvSpPr>
          <p:nvPr>
            <p:ph type="body" idx="2"/>
          </p:nvPr>
        </p:nvSpPr>
        <p:spPr>
          <a:prstGeom prst="rect">
            <a:avLst/>
          </a:prstGeom>
          <a:noFill/>
          <a:ln>
            <a:noFill/>
          </a:ln>
        </p:spPr>
        <p:txBody>
          <a:bodyPr lIns="91425" tIns="45700" rIns="91425" bIns="45700" anchor="t" anchorCtr="0">
            <a:noAutofit/>
          </a:bodyPr>
          <a:lstStyle/>
          <a:p>
            <a:pPr marL="457200" marR="0" lvl="0" indent="-457200" algn="l" rtl="0">
              <a:spcBef>
                <a:spcPts val="0"/>
              </a:spcBef>
              <a:buClr>
                <a:srgbClr val="4F6128"/>
              </a:buClr>
              <a:buSzPct val="100000"/>
              <a:buFont typeface="Arial"/>
              <a:buChar char="•"/>
            </a:pPr>
            <a:r>
              <a:rPr lang="en-US" sz="2800" b="0" i="0" u="none" strike="noStrike" cap="none" dirty="0">
                <a:solidFill>
                  <a:schemeClr val="dk1"/>
                </a:solidFill>
                <a:latin typeface="Arial"/>
                <a:ea typeface="Arial"/>
                <a:cs typeface="Arial"/>
                <a:sym typeface="Arial"/>
              </a:rPr>
              <a:t>Utilize a weighted decision making process</a:t>
            </a:r>
          </a:p>
          <a:p>
            <a:pPr marL="457200" marR="0" lvl="0" indent="-457200" algn="l" rtl="0">
              <a:spcBef>
                <a:spcPts val="0"/>
              </a:spcBef>
              <a:buClr>
                <a:srgbClr val="4F6128"/>
              </a:buClr>
              <a:buSzPct val="100000"/>
              <a:buNone/>
            </a:pPr>
            <a:endParaRPr lang="en-US" sz="2800" b="0" i="0" u="none" strike="noStrike" cap="none" dirty="0">
              <a:solidFill>
                <a:schemeClr val="dk1"/>
              </a:solidFill>
              <a:latin typeface="Arial"/>
              <a:ea typeface="Arial"/>
              <a:cs typeface="Arial"/>
              <a:sym typeface="Arial"/>
            </a:endParaRPr>
          </a:p>
          <a:p>
            <a:pPr marL="457200" marR="0" lvl="0" indent="-457200" algn="l" rtl="0">
              <a:spcBef>
                <a:spcPts val="0"/>
              </a:spcBef>
              <a:buClr>
                <a:srgbClr val="4F6128"/>
              </a:buClr>
              <a:buSzPct val="100000"/>
              <a:buFont typeface="Arial"/>
              <a:buChar char="•"/>
            </a:pPr>
            <a:r>
              <a:rPr lang="en-US" sz="2800" b="0" i="0" u="none" strike="noStrike" cap="none" dirty="0">
                <a:solidFill>
                  <a:schemeClr val="dk1"/>
                </a:solidFill>
                <a:latin typeface="Arial"/>
                <a:ea typeface="Arial"/>
                <a:cs typeface="Arial"/>
                <a:sym typeface="Arial"/>
              </a:rPr>
              <a:t>Focus on which decision is better or worse versus ‘right’ or ‘wrong’</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514</TotalTime>
  <Words>517</Words>
  <Application>Microsoft Office PowerPoint</Application>
  <PresentationFormat>On-screen Show (4:3)</PresentationFormat>
  <Paragraphs>64</Paragraphs>
  <Slides>26</Slides>
  <Notes>2</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PRINCIPLES &amp; STRATEGIES FOR EFFECTIVE CLINICAL TEACHING</vt:lpstr>
      <vt:lpstr>WHY  RED ?</vt:lpstr>
      <vt:lpstr>Medical Students</vt:lpstr>
      <vt:lpstr>Slide 4</vt:lpstr>
      <vt:lpstr>Slide 5</vt:lpstr>
      <vt:lpstr>PATIENT CARE</vt:lpstr>
      <vt:lpstr>Are you ready to teach?</vt:lpstr>
      <vt:lpstr>The Medical Student Learner</vt:lpstr>
      <vt:lpstr>The Resident Learner</vt:lpstr>
      <vt:lpstr>Principles for Effective Clinical Teaching</vt:lpstr>
      <vt:lpstr>PRINCIPLE 1: Effortful and challenging learning is durable and results in longterm retention</vt:lpstr>
      <vt:lpstr>PRINCIPLE 3: Frequent and regular assessments enhance student learning, capitalizing on the testing effect.</vt:lpstr>
      <vt:lpstr>PRINCIPLE 5: Deliberate practice and learning is effective for improving knowledge or performance.</vt:lpstr>
      <vt:lpstr>PRINCIPLE 7: Interleaved and varied practice maximizes learning in the clinical environment.</vt:lpstr>
      <vt:lpstr>PRINCIPLE 9: Effective learning is multimodal, engaging all learning styles. </vt:lpstr>
      <vt:lpstr>Tools to teach clinical skills</vt:lpstr>
      <vt:lpstr>PRIMING</vt:lpstr>
      <vt:lpstr>FRAMING</vt:lpstr>
      <vt:lpstr>MODELING</vt:lpstr>
      <vt:lpstr>Aunt Minnie Approach</vt:lpstr>
      <vt:lpstr>Slide 21</vt:lpstr>
      <vt:lpstr>One Minute Preceptor</vt:lpstr>
      <vt:lpstr>SNAPPS</vt:lpstr>
      <vt:lpstr>Peyton’s Four Step Approach </vt:lpstr>
      <vt:lpstr>Are you ready to teach?</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dc:title>
  <dc:creator>Windows User</dc:creator>
  <cp:lastModifiedBy>Windows User</cp:lastModifiedBy>
  <cp:revision>42</cp:revision>
  <dcterms:created xsi:type="dcterms:W3CDTF">2021-02-02T05:14:19Z</dcterms:created>
  <dcterms:modified xsi:type="dcterms:W3CDTF">2021-10-30T04:26:19Z</dcterms:modified>
</cp:coreProperties>
</file>