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05" r:id="rId3"/>
    <p:sldId id="307" r:id="rId4"/>
    <p:sldId id="258" r:id="rId5"/>
    <p:sldId id="319" r:id="rId6"/>
    <p:sldId id="264" r:id="rId7"/>
    <p:sldId id="277" r:id="rId8"/>
    <p:sldId id="279" r:id="rId9"/>
    <p:sldId id="280" r:id="rId10"/>
    <p:sldId id="324" r:id="rId11"/>
    <p:sldId id="325" r:id="rId12"/>
    <p:sldId id="321" r:id="rId13"/>
    <p:sldId id="322" r:id="rId14"/>
    <p:sldId id="317" r:id="rId15"/>
    <p:sldId id="318" r:id="rId16"/>
    <p:sldId id="315" r:id="rId17"/>
    <p:sldId id="316" r:id="rId18"/>
    <p:sldId id="327" r:id="rId19"/>
    <p:sldId id="326" r:id="rId20"/>
    <p:sldId id="313" r:id="rId21"/>
    <p:sldId id="296" r:id="rId22"/>
    <p:sldId id="310" r:id="rId23"/>
    <p:sldId id="309" r:id="rId24"/>
    <p:sldId id="308" r:id="rId25"/>
    <p:sldId id="297" r:id="rId26"/>
    <p:sldId id="320" r:id="rId27"/>
    <p:sldId id="30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C3303-4938-4DF8-B290-0991F572D951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1B264-669B-4074-B5A3-089EE45FF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EB7B1-622E-4E08-9A20-C2CDA7EE090E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8DF8E-DE54-48A0-8D1D-79888D2D9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857232"/>
            <a:ext cx="7772400" cy="1470025"/>
          </a:xfrm>
          <a:effectLst>
            <a:innerShdw blurRad="63500" dist="50800" dir="5400000">
              <a:prstClr val="black">
                <a:alpha val="50000"/>
              </a:prstClr>
            </a:innerShdw>
            <a:reflection blurRad="6350" stA="50000" endA="275" endPos="40000" dist="1016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Teaching in Clinics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3929066"/>
            <a:ext cx="6400800" cy="1752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IN" sz="4000" b="1" dirty="0">
                <a:solidFill>
                  <a:srgbClr val="7030A0"/>
                </a:solidFill>
              </a:rPr>
              <a:t>DR V KRISHNA CHAITANYA</a:t>
            </a:r>
          </a:p>
          <a:p>
            <a:r>
              <a:rPr lang="en-IN" sz="2800" dirty="0">
                <a:solidFill>
                  <a:srgbClr val="002060"/>
                </a:solidFill>
              </a:rPr>
              <a:t>Professor – Department of ENT</a:t>
            </a:r>
          </a:p>
          <a:p>
            <a:r>
              <a:rPr lang="en-IN" b="1" dirty="0">
                <a:solidFill>
                  <a:schemeClr val="accent6">
                    <a:lumMod val="75000"/>
                  </a:schemeClr>
                </a:solidFill>
              </a:rPr>
              <a:t>Narayana Medical College, Nellore 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sz="4000" b="1">
                <a:solidFill>
                  <a:schemeClr val="tx1"/>
                </a:solidFill>
              </a:rPr>
              <a:t>Patient Comfort Issues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n-US" dirty="0"/>
              <a:t>Ask for permission from the patient.</a:t>
            </a:r>
          </a:p>
          <a:p>
            <a:pPr eaLnBrk="1" hangingPunct="1"/>
            <a:r>
              <a:rPr lang="en-US" dirty="0"/>
              <a:t>Limit length of teaching session in front of the patient.</a:t>
            </a:r>
          </a:p>
          <a:p>
            <a:pPr eaLnBrk="1" hangingPunct="1"/>
            <a:r>
              <a:rPr lang="en-US" dirty="0"/>
              <a:t>Explain all examinations and procedures to the patient.</a:t>
            </a:r>
          </a:p>
          <a:p>
            <a:pPr eaLnBrk="1" hangingPunct="1"/>
            <a:r>
              <a:rPr lang="en-US" dirty="0"/>
              <a:t>Make sure the patient understands</a:t>
            </a:r>
          </a:p>
          <a:p>
            <a:pPr eaLnBrk="1" hangingPunct="1">
              <a:buFont typeface="Wingdings" charset="2"/>
              <a:buNone/>
            </a:pPr>
            <a:r>
              <a:rPr lang="en-US" dirty="0"/>
              <a:t>   all discussions.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00108"/>
            <a:ext cx="8229600" cy="512605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IN" sz="2800" dirty="0"/>
              <a:t>Prior Knowledge of Patient Comfort</a:t>
            </a:r>
            <a:endParaRPr lang="en-US" sz="2800" dirty="0"/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Find out from the team what portions of the physical exam give them difficulty then discuss and demonstrate proper techniques</a:t>
            </a:r>
            <a:r>
              <a:rPr lang="en-US" sz="2800" b="1" i="1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-patient should be appropriately draped and that the patient’s dignity is protected!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/>
              <a:t> </a:t>
            </a:r>
            <a:r>
              <a:rPr lang="en-US" b="1" i="1" dirty="0"/>
              <a:t>Be careful about asking the student or resident who is caring for the patient </a:t>
            </a:r>
          </a:p>
          <a:p>
            <a:pPr eaLnBrk="1" hangingPunct="1">
              <a:buFont typeface="Wingdings" charset="2"/>
              <a:buNone/>
            </a:pPr>
            <a:r>
              <a:rPr lang="en-US" b="1" i="1" dirty="0"/>
              <a:t>a question that they are unable to answer.</a:t>
            </a:r>
          </a:p>
          <a:p>
            <a:pPr eaLnBrk="1" hangingPunct="1">
              <a:buFont typeface="Wingdings" charset="2"/>
              <a:buNone/>
            </a:pPr>
            <a:endParaRPr lang="en-US" b="1" i="1" dirty="0"/>
          </a:p>
          <a:p>
            <a:pPr eaLnBrk="1" hangingPunct="1">
              <a:buFont typeface="Wingdings" charset="2"/>
              <a:buNone/>
            </a:pPr>
            <a:r>
              <a:rPr lang="en-US" dirty="0"/>
              <a:t> - can lead to undermining the patient’s confidence in the team’s knowledge.</a:t>
            </a:r>
          </a:p>
          <a:p>
            <a:pPr eaLnBrk="1" hangingPunct="1">
              <a:buFont typeface="Wingdings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b="1" i="1" dirty="0"/>
              <a:t>Avoid shoptalk.</a:t>
            </a:r>
          </a:p>
          <a:p>
            <a:pPr eaLnBrk="1" hangingPunct="1"/>
            <a:r>
              <a:rPr lang="en-US" dirty="0"/>
              <a:t>Using medical jargon without including the patient in the discussion can lead to apprehension in the patient.</a:t>
            </a:r>
          </a:p>
          <a:p>
            <a:pPr eaLnBrk="1" hangingPunct="1"/>
            <a:r>
              <a:rPr lang="en-US" dirty="0"/>
              <a:t>-use “education-level appropriate” language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/>
              <a:t>Three Basic Learning Styles</a:t>
            </a:r>
          </a:p>
          <a:p>
            <a:endParaRPr lang="en-US" b="1" dirty="0"/>
          </a:p>
          <a:p>
            <a:r>
              <a:rPr lang="en-US" dirty="0"/>
              <a:t>Visual: Learning through watching, observing, and reading Demonstrations, visual examples</a:t>
            </a:r>
          </a:p>
          <a:p>
            <a:endParaRPr lang="en-US" dirty="0"/>
          </a:p>
          <a:p>
            <a:r>
              <a:rPr lang="en-US" dirty="0"/>
              <a:t>Auditory: Learning through listening</a:t>
            </a:r>
          </a:p>
          <a:p>
            <a:endParaRPr lang="en-US" dirty="0"/>
          </a:p>
          <a:p>
            <a:r>
              <a:rPr lang="en-US" dirty="0"/>
              <a:t>Kinesthetic: Learning through doing, practicing, and touching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Clinical Course of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Practice patient-centered teaching </a:t>
            </a:r>
          </a:p>
          <a:p>
            <a:r>
              <a:rPr lang="en-US" dirty="0"/>
              <a:t>Teaching what needs to be taught, for sake of patients</a:t>
            </a:r>
          </a:p>
          <a:p>
            <a:r>
              <a:rPr lang="en-US" dirty="0"/>
              <a:t>Effective teachers do not prioritize disease (what the patient has), </a:t>
            </a:r>
          </a:p>
          <a:p>
            <a:r>
              <a:rPr lang="en-US" dirty="0"/>
              <a:t>But instead illness (what the patient feels)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Selection Of Clinical Teaching Methods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004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dirty="0"/>
              <a:t>Teaching strategies in clinical settings are unique</a:t>
            </a:r>
          </a:p>
          <a:p>
            <a:pPr algn="just"/>
            <a:r>
              <a:rPr lang="en-US" dirty="0"/>
              <a:t>Various members of health team can take part in clinical teaching program such as doctors, Staff Sisters and clinical instructor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Selection Of Clinical Teaching Methods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Based on expected outcomes</a:t>
            </a:r>
          </a:p>
          <a:p>
            <a:pPr algn="just">
              <a:lnSpc>
                <a:spcPct val="150000"/>
              </a:lnSpc>
            </a:pPr>
            <a:r>
              <a:rPr lang="en-IN" dirty="0"/>
              <a:t>Learner Population</a:t>
            </a:r>
          </a:p>
          <a:p>
            <a:pPr algn="just">
              <a:lnSpc>
                <a:spcPct val="150000"/>
              </a:lnSpc>
            </a:pPr>
            <a:r>
              <a:rPr lang="en-IN" dirty="0"/>
              <a:t>Level of Learning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Principles of teaching</a:t>
            </a:r>
          </a:p>
          <a:p>
            <a:pPr algn="just">
              <a:lnSpc>
                <a:spcPct val="150000"/>
              </a:lnSpc>
            </a:pPr>
            <a:r>
              <a:rPr lang="en-IN" dirty="0"/>
              <a:t>Skills of Learning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en-US" dirty="0"/>
              <a:t>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Most important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Enables the learner to develop analytic, problem-solving, and critical thinking skills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Act independently and make decisions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Commonly followed in clinics these days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Discussion of options is central to case studies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186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/>
              <a:t>Allows clarification of history and physical in presence of learners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promote learning at more complex levels in both the cognitive and affective domains</a:t>
            </a:r>
          </a:p>
          <a:p>
            <a:pPr algn="just" eaLnBrk="1" hangingPunct="1"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en-US" dirty="0"/>
              <a:t>Case Studies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Clinical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Clinical teaching methods refer to the logical course of actions to accomplish particular educational goals in a specific environment in which students can get opportunities of learning outcomes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Side-by-Side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147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Mentor and mentee alternate duties of seeing and examining the patients, writing relevant information in patient’s health record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can observe mentee at work and identify and address challenges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Skills of Mentor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Be able to make his/her own clinical reasoning transparent. </a:t>
            </a:r>
          </a:p>
          <a:p>
            <a:endParaRPr lang="en-US" dirty="0"/>
          </a:p>
          <a:p>
            <a:r>
              <a:rPr lang="en-US" dirty="0"/>
              <a:t>Be able to explain the thought process that leads to a diagnosis. </a:t>
            </a:r>
          </a:p>
          <a:p>
            <a:endParaRPr lang="en-US" dirty="0"/>
          </a:p>
          <a:p>
            <a:r>
              <a:rPr lang="en-US" dirty="0"/>
              <a:t>Be able to explain why a particular course of action is chosen.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/>
              <a:t>Activate the mentee </a:t>
            </a:r>
          </a:p>
          <a:p>
            <a:endParaRPr lang="en-US" dirty="0"/>
          </a:p>
          <a:p>
            <a:r>
              <a:rPr lang="en-US" dirty="0"/>
              <a:t>Promote mentee’s initiative and autonomy</a:t>
            </a:r>
          </a:p>
          <a:p>
            <a:endParaRPr lang="en-US" dirty="0"/>
          </a:p>
          <a:p>
            <a:r>
              <a:rPr lang="en-US" dirty="0"/>
              <a:t>Assess validity of mentee’s presentation</a:t>
            </a:r>
          </a:p>
          <a:p>
            <a:endParaRPr lang="en-US" dirty="0"/>
          </a:p>
          <a:p>
            <a:r>
              <a:rPr lang="en-US" dirty="0"/>
              <a:t>Think aloud To highlight the process of expert reasoning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Skills of Mentor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Role of Mentor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5749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Mentors should not only be teachers</a:t>
            </a:r>
          </a:p>
          <a:p>
            <a:endParaRPr lang="en-US" dirty="0"/>
          </a:p>
          <a:p>
            <a:r>
              <a:rPr lang="en-US" dirty="0"/>
              <a:t>They should </a:t>
            </a:r>
            <a:r>
              <a:rPr lang="en-US" b="1" dirty="0"/>
              <a:t>lead by example </a:t>
            </a:r>
            <a:r>
              <a:rPr lang="en-US" dirty="0"/>
              <a:t>when interacting with and teaching mentees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Work as a hands-on role model </a:t>
            </a:r>
          </a:p>
          <a:p>
            <a:endParaRPr lang="en-US" dirty="0"/>
          </a:p>
          <a:p>
            <a:r>
              <a:rPr lang="en-US" dirty="0"/>
              <a:t>Demonstrate responsibility and empathy for each patient, and expect mentees to do the same </a:t>
            </a:r>
          </a:p>
          <a:p>
            <a:endParaRPr lang="en-US" dirty="0"/>
          </a:p>
          <a:p>
            <a:r>
              <a:rPr lang="en-US" dirty="0"/>
              <a:t>Show the clinical utility of physical examination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Mentor in Clinical Teaching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Mentor in Clinical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Encourage mentees to be motivated to connect their needs with patients’ needs.</a:t>
            </a:r>
          </a:p>
          <a:p>
            <a:endParaRPr lang="en-IN" dirty="0"/>
          </a:p>
          <a:p>
            <a:r>
              <a:rPr lang="en-US" dirty="0"/>
              <a:t>Give enough freedom to the mentee to grow without hurting themselves or patients</a:t>
            </a:r>
          </a:p>
          <a:p>
            <a:endParaRPr lang="en-IN" dirty="0"/>
          </a:p>
          <a:p>
            <a:r>
              <a:rPr lang="en-US" dirty="0"/>
              <a:t>Assess the mentee’s acquisition, synthesis, and presentation of clinical data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643050"/>
            <a:ext cx="8229600" cy="318612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dirty="0">
                <a:latin typeface="Georgia" pitchFamily="18" charset="0"/>
              </a:rPr>
              <a:t>Provide feedback to learners.</a:t>
            </a:r>
          </a:p>
          <a:p>
            <a:pPr eaLnBrk="1" hangingPunct="1">
              <a:buFont typeface="Wingdings" charset="2"/>
              <a:buNone/>
            </a:pPr>
            <a:endParaRPr lang="en-US" dirty="0">
              <a:latin typeface="Georgia" pitchFamily="18" charset="0"/>
            </a:endParaRPr>
          </a:p>
          <a:p>
            <a:pPr eaLnBrk="1" hangingPunct="1">
              <a:buFont typeface="Wingdings" charset="2"/>
              <a:buNone/>
            </a:pPr>
            <a:r>
              <a:rPr lang="en-US" dirty="0">
                <a:latin typeface="Georgia" pitchFamily="18" charset="0"/>
              </a:rPr>
              <a:t>   - Give both positive and negative</a:t>
            </a:r>
          </a:p>
          <a:p>
            <a:pPr eaLnBrk="1" hangingPunct="1">
              <a:buFont typeface="Wingdings" charset="2"/>
              <a:buNone/>
            </a:pPr>
            <a:r>
              <a:rPr lang="en-US" dirty="0">
                <a:latin typeface="Georgia" pitchFamily="18" charset="0"/>
              </a:rPr>
              <a:t>   -Both formative and summative purposes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Role of Mentor in Clinical Teaching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2428892"/>
          </a:xfr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9600" dirty="0"/>
              <a:t>THANK YOU</a:t>
            </a:r>
            <a:endParaRPr lang="en-US" sz="9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CLASSIFICATION OF THE CLINICAL TEACHING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71678"/>
            <a:ext cx="4686304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Case Studies</a:t>
            </a:r>
          </a:p>
          <a:p>
            <a:r>
              <a:rPr lang="en-US" dirty="0"/>
              <a:t>Bedside Clinics</a:t>
            </a:r>
          </a:p>
          <a:p>
            <a:r>
              <a:rPr lang="en-US" dirty="0"/>
              <a:t>Clinical Rounds</a:t>
            </a:r>
          </a:p>
          <a:p>
            <a:r>
              <a:rPr lang="en-US" dirty="0"/>
              <a:t>Clinical Conference</a:t>
            </a:r>
          </a:p>
          <a:p>
            <a:r>
              <a:rPr lang="en-US" dirty="0"/>
              <a:t>Demonstration </a:t>
            </a:r>
          </a:p>
          <a:p>
            <a:r>
              <a:rPr lang="en-US" dirty="0"/>
              <a:t>Process Recording</a:t>
            </a:r>
          </a:p>
          <a:p>
            <a:r>
              <a:rPr lang="en-US" dirty="0"/>
              <a:t>Clinical Assignment</a:t>
            </a:r>
          </a:p>
        </p:txBody>
      </p:sp>
      <p:pic>
        <p:nvPicPr>
          <p:cNvPr id="1026" name="Picture 2" descr="C:\Users\my\AppData\Local\Microsoft\Windows\INetCache\IE\XBPRUSRL\CASE-016-REPEAT-XR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04" y="3185641"/>
            <a:ext cx="3000396" cy="3672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500098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Teaching in Clinics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71810"/>
            <a:ext cx="8229600" cy="305435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>
                <a:latin typeface="Georgia" pitchFamily="18" charset="0"/>
              </a:rPr>
              <a:t>Teaching in the presence of a patient.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Teaching should focus on history, Physical examination findings, or psychomotor skills being taught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2500298" y="1214422"/>
            <a:ext cx="6143668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/>
              <a:t>“</a:t>
            </a:r>
            <a:r>
              <a:rPr lang="en-US" sz="2400" dirty="0">
                <a:latin typeface="Georgia" pitchFamily="18" charset="0"/>
              </a:rPr>
              <a:t>No teaching without a patient for a text, and the best is that taught by the patient himself</a:t>
            </a:r>
            <a:r>
              <a:rPr lang="en-US" sz="2400" dirty="0"/>
              <a:t>”</a:t>
            </a:r>
            <a:endParaRPr lang="en-US" sz="2400" dirty="0">
              <a:latin typeface="Georgia" pitchFamily="18" charset="0"/>
            </a:endParaRPr>
          </a:p>
          <a:p>
            <a:pPr algn="r"/>
            <a:r>
              <a:rPr lang="en-US" sz="2400" dirty="0">
                <a:latin typeface="Georgia" pitchFamily="18" charset="0"/>
              </a:rPr>
              <a:t>                     Sir William Osler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b="1" dirty="0"/>
              <a:t>Teach in the presence of the patient.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/>
              <a:t>Gives the patient the opportunity to learn </a:t>
            </a: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dirty="0"/>
              <a:t>    about their disease 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/>
              <a:t>Prompts new information from the patient.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-500098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Teaching in Clinics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1"/>
            <a:ext cx="8229600" cy="35004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>
                <a:latin typeface="Georgia" pitchFamily="18" charset="0"/>
              </a:rPr>
              <a:t>Critical time for teaching  psychomotor skills</a:t>
            </a:r>
          </a:p>
          <a:p>
            <a:pPr algn="just"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800" dirty="0">
                <a:latin typeface="Georgia" pitchFamily="18" charset="0"/>
              </a:rPr>
              <a:t>      -Diagnostic and therapeutic procedures</a:t>
            </a:r>
          </a:p>
          <a:p>
            <a:pPr algn="just"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800" dirty="0">
                <a:latin typeface="Georgia" pitchFamily="18" charset="0"/>
              </a:rPr>
              <a:t>      -Physical examination skills</a:t>
            </a:r>
          </a:p>
          <a:p>
            <a:pPr algn="just"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800" dirty="0">
                <a:latin typeface="Georgia" pitchFamily="18" charset="0"/>
              </a:rPr>
              <a:t>      -Problem solving skills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>
                <a:solidFill>
                  <a:schemeClr val="tx1"/>
                </a:solidFill>
              </a:rPr>
              <a:t>Advantages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b="1" i="1" dirty="0"/>
              <a:t>strengthens learning.</a:t>
            </a:r>
          </a:p>
          <a:p>
            <a:pPr eaLnBrk="1" hangingPunct="1"/>
            <a:r>
              <a:rPr lang="en-US" dirty="0"/>
              <a:t>-Use of all senses like hearing, vision, smell and also </a:t>
            </a:r>
            <a:r>
              <a:rPr lang="en-US" b="1" dirty="0"/>
              <a:t>t</a:t>
            </a:r>
            <a:r>
              <a:rPr lang="en-US" b="1" i="1" dirty="0"/>
              <a:t>ouch</a:t>
            </a:r>
            <a:r>
              <a:rPr lang="en-US" dirty="0"/>
              <a:t>-</a:t>
            </a:r>
          </a:p>
          <a:p>
            <a:pPr eaLnBrk="1" hangingPunct="1"/>
            <a:r>
              <a:rPr lang="en-US" dirty="0"/>
              <a:t>Opportunity to learn more about the patient problems directly</a:t>
            </a:r>
          </a:p>
          <a:p>
            <a:pPr eaLnBrk="1" hangingPunct="1"/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dirty="0" err="1"/>
              <a:t>Kussmaul</a:t>
            </a:r>
            <a:r>
              <a:rPr lang="en-US" dirty="0"/>
              <a:t> respiration</a:t>
            </a:r>
          </a:p>
          <a:p>
            <a:pPr eaLnBrk="1" hangingPunct="1"/>
            <a:r>
              <a:rPr lang="en-US" dirty="0"/>
              <a:t>      Decreased skin </a:t>
            </a:r>
            <a:r>
              <a:rPr lang="en-US" dirty="0" err="1"/>
              <a:t>turgor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90037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/>
            <a:r>
              <a:rPr lang="en-US" b="1" i="1" dirty="0"/>
              <a:t>Allows role modeling</a:t>
            </a:r>
          </a:p>
          <a:p>
            <a:pPr algn="just" eaLnBrk="1" hangingPunct="1"/>
            <a:r>
              <a:rPr lang="en-US" dirty="0"/>
              <a:t>Helps preceptors model effective ways of asking questions and demonstrating sensitivity to patient’s comfort and concerns.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dirty="0">
                <a:solidFill>
                  <a:schemeClr val="tx1"/>
                </a:solidFill>
              </a:rPr>
              <a:t>Advantages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>
                <a:solidFill>
                  <a:schemeClr val="tx1"/>
                </a:solidFill>
              </a:rPr>
              <a:t>Disadvantages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0432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b="1" i="1" dirty="0"/>
              <a:t>Takes time </a:t>
            </a:r>
            <a:r>
              <a:rPr lang="en-US" dirty="0"/>
              <a:t>- additional time</a:t>
            </a:r>
          </a:p>
          <a:p>
            <a:pPr eaLnBrk="1" hangingPunct="1"/>
            <a:r>
              <a:rPr lang="en-US" dirty="0"/>
              <a:t>-start using small group</a:t>
            </a:r>
          </a:p>
          <a:p>
            <a:pPr eaLnBrk="1" hangingPunct="1"/>
            <a:r>
              <a:rPr lang="en-US" b="1" i="1" dirty="0"/>
              <a:t>Potential patient discomfort</a:t>
            </a:r>
          </a:p>
          <a:p>
            <a:pPr eaLnBrk="1" hangingPunct="1"/>
            <a:r>
              <a:rPr lang="en-US" b="1" i="1" dirty="0"/>
              <a:t>Requires specific skills and  techniques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795</Words>
  <Application>Microsoft Office PowerPoint</Application>
  <PresentationFormat>On-screen Show (4:3)</PresentationFormat>
  <Paragraphs>127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Teaching in Clinics</vt:lpstr>
      <vt:lpstr>Clinical Teaching</vt:lpstr>
      <vt:lpstr>CLASSIFICATION OF THE CLINICAL TEACHING METHODS</vt:lpstr>
      <vt:lpstr>Teaching in Clinics</vt:lpstr>
      <vt:lpstr>Teaching in Clinics</vt:lpstr>
      <vt:lpstr>PowerPoint Presentation</vt:lpstr>
      <vt:lpstr>Advantages</vt:lpstr>
      <vt:lpstr>Advantages</vt:lpstr>
      <vt:lpstr>Disadvantages</vt:lpstr>
      <vt:lpstr>Patient Comfort Issues</vt:lpstr>
      <vt:lpstr>PowerPoint Presentation</vt:lpstr>
      <vt:lpstr>PowerPoint Presentation</vt:lpstr>
      <vt:lpstr>PowerPoint Presentation</vt:lpstr>
      <vt:lpstr>PowerPoint Presentation</vt:lpstr>
      <vt:lpstr>Clinical Course of Teaching</vt:lpstr>
      <vt:lpstr>Selection Of Clinical Teaching Methods </vt:lpstr>
      <vt:lpstr>Selection Of Clinical Teaching Methods </vt:lpstr>
      <vt:lpstr>Case Studies</vt:lpstr>
      <vt:lpstr>Case Studies</vt:lpstr>
      <vt:lpstr>Side-by-Side Teaching</vt:lpstr>
      <vt:lpstr>Skills of Mentor</vt:lpstr>
      <vt:lpstr>Skills of Mentor</vt:lpstr>
      <vt:lpstr>Role of Mentor</vt:lpstr>
      <vt:lpstr>Role of Mentor in Clinical Teaching</vt:lpstr>
      <vt:lpstr>Role of Mentor in Clinical Teaching</vt:lpstr>
      <vt:lpstr>Role of Mentor in Clinical Teaching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in Clinics</dc:title>
  <dc:creator>Windows User</dc:creator>
  <cp:lastModifiedBy>mahidhar reddy venkatapuram</cp:lastModifiedBy>
  <cp:revision>50</cp:revision>
  <dcterms:created xsi:type="dcterms:W3CDTF">2021-10-20T06:50:12Z</dcterms:created>
  <dcterms:modified xsi:type="dcterms:W3CDTF">2021-10-30T12:15:38Z</dcterms:modified>
</cp:coreProperties>
</file>