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  <p:sldId id="326" r:id="rId3"/>
    <p:sldId id="300" r:id="rId4"/>
    <p:sldId id="257" r:id="rId5"/>
    <p:sldId id="310" r:id="rId6"/>
    <p:sldId id="258" r:id="rId7"/>
    <p:sldId id="321" r:id="rId8"/>
    <p:sldId id="320" r:id="rId9"/>
    <p:sldId id="304" r:id="rId10"/>
    <p:sldId id="302" r:id="rId11"/>
    <p:sldId id="315" r:id="rId12"/>
    <p:sldId id="319" r:id="rId13"/>
    <p:sldId id="314" r:id="rId14"/>
    <p:sldId id="313" r:id="rId15"/>
    <p:sldId id="312" r:id="rId16"/>
    <p:sldId id="262" r:id="rId17"/>
    <p:sldId id="263" r:id="rId18"/>
    <p:sldId id="264" r:id="rId19"/>
    <p:sldId id="265" r:id="rId20"/>
    <p:sldId id="266" r:id="rId21"/>
    <p:sldId id="305" r:id="rId22"/>
    <p:sldId id="267" r:id="rId23"/>
    <p:sldId id="268" r:id="rId24"/>
    <p:sldId id="270" r:id="rId25"/>
    <p:sldId id="275" r:id="rId26"/>
    <p:sldId id="324" r:id="rId27"/>
    <p:sldId id="325" r:id="rId28"/>
    <p:sldId id="293" r:id="rId29"/>
    <p:sldId id="317" r:id="rId30"/>
    <p:sldId id="316" r:id="rId31"/>
    <p:sldId id="322" r:id="rId32"/>
    <p:sldId id="323" r:id="rId33"/>
    <p:sldId id="29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slideLayout" Target="../slideLayouts/slideLayout2.xml" /><Relationship Id="rId1" Type="http://schemas.openxmlformats.org/officeDocument/2006/relationships/video" Target="file:///C:/Users/EVALUATION%2024/Desktop/Renuka%20Shahane%20Viral%20Rant%20%20Starting%20Troubles%20%20Webseries%20%20BuddyBits_1080p.mp4" TargetMode="Externa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r-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71800" y="4572000"/>
            <a:ext cx="6172200" cy="228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dirty="0">
                <a:solidFill>
                  <a:srgbClr val="002060"/>
                </a:solidFill>
              </a:rPr>
              <a:t>Dr.E.Ananda Reddy,</a:t>
            </a:r>
          </a:p>
          <a:p>
            <a:pPr algn="ctr"/>
            <a:r>
              <a:rPr lang="en-IN" sz="3200" dirty="0">
                <a:solidFill>
                  <a:srgbClr val="002060"/>
                </a:solidFill>
              </a:rPr>
              <a:t>Professor &amp; Head,</a:t>
            </a:r>
          </a:p>
          <a:p>
            <a:pPr algn="ctr"/>
            <a:r>
              <a:rPr lang="en-IN" sz="3200" dirty="0">
                <a:solidFill>
                  <a:srgbClr val="002060"/>
                </a:solidFill>
              </a:rPr>
              <a:t>Department of Psychiatry,</a:t>
            </a:r>
          </a:p>
          <a:p>
            <a:pPr algn="ctr"/>
            <a:r>
              <a:rPr lang="en-IN" sz="3200" dirty="0">
                <a:solidFill>
                  <a:srgbClr val="002060"/>
                </a:solidFill>
              </a:rPr>
              <a:t>N.M.C.H</a:t>
            </a:r>
          </a:p>
        </p:txBody>
      </p:sp>
    </p:spTree>
    <p:extLst>
      <p:ext uri="{BB962C8B-B14F-4D97-AF65-F5344CB8AC3E}">
        <p14:creationId xmlns:p14="http://schemas.microsoft.com/office/powerpoint/2010/main" val="3644858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Millers-Pyramid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10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758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Problems with clinical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Lack of clear objectives and expectations.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Focus on recall of facts rather than problem solving.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Lack of active participation by learners.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Inadequate direct observation of learners and feedback.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Insufficient time for reflection and discussion.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Lack of congruence with the rest of the curriculum.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Solutions for the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Stanford faculty development model.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One-minute preceptor model.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SNAPPS model.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Stanford Faculty Development</a:t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839200" cy="5029200"/>
          </a:xfrm>
        </p:spPr>
        <p:txBody>
          <a:bodyPr/>
          <a:lstStyle/>
          <a:p>
            <a:pPr>
              <a:buNone/>
            </a:pPr>
            <a:r>
              <a:rPr lang="en-US" dirty="0"/>
              <a:t>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(1) Promoting a positive learning climate.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(2) Control of session.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(3) Communication of goals.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(4) Promoting understanding and retention.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(5) Evaluation.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(6) Feedback.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(7) Promoting self-directed learning.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The one-minute preceptor(OMP)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‘Micro skills’ of teaching, uses a five-step approach.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Step 1. Getting a commitment: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Step 2. Probing for supporting evidence: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Step 3. Teaching general rules: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Step 4. Reinforcing what was done well: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Step 5. Correcting mistakes: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The six steps of the SNAPPS</a:t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(1) Summarize briefly history and exam findings.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(2) Narrow the differential diagnosis.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Analyse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differential diagnosis.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(4) Probe the preceptor.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(5) Plan management.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(6) Select a case-related issue for self-directed learning.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gr2_lr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82"/>
            <a:ext cx="9144000" cy="6837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0990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Steps of Bed-side teaching.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Introduction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Discussion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Evaluation 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135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Introduction 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Prior permission taken from patient and attendants for conducting bed side teaching.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Information collected should be kept confidential.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Instructor gives details of patient, location etc. to make students well-versed with data about pt. before discussion.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54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Discussion 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Discussion initiated by patient or student responsible for care of patient.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 should be no comments regarding state of patient condition in front of patient.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Students allowed to discuss with pt. For any other clarifications.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phase might take 30-40 minutes time.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46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enuka Shahane Viral Rant  Starting Troubles  Webseries  BuddyBits_1080p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Evaluation.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Once the interaction is over pt. is set free.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Further students discuss and clarify their doubts.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Bedside clinic ends with summary, recapitulation of important aspects and feedback from the students.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71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facilitation-of-clinical-reasoning-during-bedside-teaching-workshop-for-clinical-preceptors-29-63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1212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Advantages 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helps the student to prepare well in advance to participate effectively in discussion about pt. care.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helps students to develop autonomy.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allows students to select cases with diseases of common interest.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helps the students to ably review and investigate the case and quality of patient care.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Allows students to develop reasoning, psychomotor and communication skills and professional competence.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Provides better understanding of illness and health care system and improves own performance of students.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05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Disadvantages.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Not-cost effectiveness.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Pt. privacy is disturbed.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Results in Poor Standardization.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Its narrowness limits the utilization of process.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6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dirty="0">
                <a:latin typeface="Times New Roman" pitchFamily="18" charset="0"/>
                <a:cs typeface="Times New Roman" pitchFamily="18" charset="0"/>
              </a:rPr>
              <a:t>Teaching Techniques: TALK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Think aloud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To highlight the process of expert reasoning.</a:t>
            </a:r>
          </a:p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Activate the mentee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Promote mentee’s initiative and autonomy.</a:t>
            </a:r>
          </a:p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Listen smart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Efficiently assess validity of mentee’s presentation.</a:t>
            </a:r>
          </a:p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Keep it simple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Model concise communication and rule-based    decision making.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9252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Demonstration: Bedside Teaching Approach</a:t>
            </a:r>
          </a:p>
          <a:p>
            <a:r>
              <a:rPr lang="en-US" dirty="0"/>
              <a:t>Ask for two volunteers to be the mentor and the mentee.</a:t>
            </a:r>
          </a:p>
          <a:p>
            <a:r>
              <a:rPr lang="en-US" dirty="0"/>
              <a:t>Ask the volunteers to present the scene in front of the group.</a:t>
            </a:r>
          </a:p>
          <a:p>
            <a:r>
              <a:rPr lang="en-US" dirty="0"/>
              <a:t>Debrief the demonstration by discussing:</a:t>
            </a:r>
          </a:p>
          <a:p>
            <a:r>
              <a:rPr lang="en-US" dirty="0"/>
              <a:t>What did you think about this approach?</a:t>
            </a:r>
          </a:p>
          <a:p>
            <a:r>
              <a:rPr lang="en-US" dirty="0"/>
              <a:t>Is this an approach you could adopt in your mentoring?</a:t>
            </a:r>
          </a:p>
          <a:p>
            <a:r>
              <a:rPr lang="en-US" dirty="0"/>
              <a:t>Other reactions?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61785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Peyton's four step approach.</a:t>
            </a:r>
          </a:p>
        </p:txBody>
      </p:sp>
      <p:pic>
        <p:nvPicPr>
          <p:cNvPr id="16386" name="Picture 2" descr="C:\Users\sony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9143999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IN"/>
          </a:p>
        </p:txBody>
      </p:sp>
      <p:pic>
        <p:nvPicPr>
          <p:cNvPr id="92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50" y="214313"/>
            <a:ext cx="8501063" cy="6572250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Constructive Feedback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Steps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1) Explain the purpose.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2) Invite self-assessment, e.g. “Tell me how you think you did.”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3) Reinforce positive with specific examples.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4) Suggest areas for improvement with specific examples.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5) Create action plan together (follow-up).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6) Ask for questions.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7) Ask for feedback on your feedback.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28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Pre-rounds :                  Preparation,</a:t>
            </a:r>
          </a:p>
          <a:p>
            <a:pPr algn="just">
              <a:buNone/>
            </a:pPr>
            <a:r>
              <a:rPr lang="en-US" sz="2800" dirty="0"/>
              <a:t>                                            Planning,</a:t>
            </a:r>
          </a:p>
          <a:p>
            <a:pPr algn="just">
              <a:buNone/>
            </a:pPr>
            <a:r>
              <a:rPr lang="en-US" sz="2800" dirty="0"/>
              <a:t>                                            Orientation.</a:t>
            </a:r>
          </a:p>
          <a:p>
            <a:pPr algn="just"/>
            <a:r>
              <a:rPr lang="en-US" sz="2800" dirty="0"/>
              <a:t>Rounds:                          Introduction,</a:t>
            </a:r>
          </a:p>
          <a:p>
            <a:pPr algn="just">
              <a:buNone/>
            </a:pPr>
            <a:r>
              <a:rPr lang="en-US" sz="2800" dirty="0"/>
              <a:t>                                             Interaction,</a:t>
            </a:r>
          </a:p>
          <a:p>
            <a:pPr algn="just">
              <a:buNone/>
            </a:pPr>
            <a:r>
              <a:rPr lang="en-US" sz="2800" dirty="0"/>
              <a:t>                                            Observation,</a:t>
            </a:r>
          </a:p>
          <a:p>
            <a:pPr algn="just">
              <a:buNone/>
            </a:pPr>
            <a:r>
              <a:rPr lang="en-US" sz="2800" dirty="0"/>
              <a:t>                                             Instruction,</a:t>
            </a:r>
          </a:p>
          <a:p>
            <a:pPr algn="just">
              <a:buNone/>
            </a:pPr>
            <a:r>
              <a:rPr lang="en-US" sz="2800" dirty="0"/>
              <a:t>                                             Summarization.</a:t>
            </a:r>
          </a:p>
          <a:p>
            <a:pPr algn="just"/>
            <a:r>
              <a:rPr lang="en-US" sz="2800" dirty="0"/>
              <a:t>Post-rounds:                  De-Briefing,</a:t>
            </a:r>
          </a:p>
          <a:p>
            <a:pPr algn="just">
              <a:buNone/>
            </a:pPr>
            <a:r>
              <a:rPr lang="en-US" sz="2800" dirty="0"/>
              <a:t>                                             Feedback,</a:t>
            </a:r>
          </a:p>
          <a:p>
            <a:pPr algn="just">
              <a:buNone/>
            </a:pPr>
            <a:r>
              <a:rPr lang="en-US" sz="2800" dirty="0"/>
              <a:t>                                             Reflection,</a:t>
            </a:r>
          </a:p>
          <a:p>
            <a:pPr algn="just">
              <a:buNone/>
            </a:pPr>
            <a:r>
              <a:rPr lang="en-US" sz="2800" dirty="0"/>
              <a:t>                                             Preparation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Meaning of word Doctor.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What is difference between Disease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illness.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Andragogy &amp; Heutagogy.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CBME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One minute preceptor.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452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Twelve practical tips to promote effective bedside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(1) Preparation:</a:t>
            </a:r>
          </a:p>
          <a:p>
            <a:r>
              <a:rPr lang="en-US" dirty="0"/>
              <a:t>(2) Planning:</a:t>
            </a:r>
          </a:p>
          <a:p>
            <a:r>
              <a:rPr lang="en-US" dirty="0"/>
              <a:t>(3) Orientation:</a:t>
            </a:r>
          </a:p>
          <a:p>
            <a:r>
              <a:rPr lang="en-US" dirty="0"/>
              <a:t>(4) Introduction:</a:t>
            </a:r>
          </a:p>
          <a:p>
            <a:r>
              <a:rPr lang="en-US" dirty="0"/>
              <a:t>(5) Interaction:</a:t>
            </a:r>
          </a:p>
          <a:p>
            <a:r>
              <a:rPr lang="en-US" dirty="0"/>
              <a:t>(6) Observation:</a:t>
            </a:r>
          </a:p>
          <a:p>
            <a:r>
              <a:rPr lang="en-US" dirty="0"/>
              <a:t>(7) Instruction:</a:t>
            </a:r>
          </a:p>
          <a:p>
            <a:r>
              <a:rPr lang="en-US" dirty="0"/>
              <a:t>(8) </a:t>
            </a:r>
            <a:r>
              <a:rPr lang="en-US" dirty="0" err="1"/>
              <a:t>Summarise</a:t>
            </a:r>
            <a:r>
              <a:rPr lang="en-US" dirty="0"/>
              <a:t>:</a:t>
            </a:r>
          </a:p>
          <a:p>
            <a:r>
              <a:rPr lang="en-US" dirty="0"/>
              <a:t>(9) Debriefing:</a:t>
            </a:r>
          </a:p>
          <a:p>
            <a:r>
              <a:rPr lang="en-US" dirty="0"/>
              <a:t>(10) Feedback:</a:t>
            </a:r>
          </a:p>
          <a:p>
            <a:r>
              <a:rPr lang="en-US" dirty="0"/>
              <a:t>(11) Reflection:</a:t>
            </a:r>
          </a:p>
          <a:p>
            <a:r>
              <a:rPr lang="en-US" dirty="0"/>
              <a:t>(12) Preparation for the next encounter should begin with</a:t>
            </a:r>
          </a:p>
          <a:p>
            <a:r>
              <a:rPr lang="en-US" dirty="0"/>
              <a:t>insights from the reflection phase.</a:t>
            </a:r>
          </a:p>
          <a:p>
            <a:r>
              <a:rPr lang="en-US" dirty="0"/>
              <a:t>Work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:\Users\sony\Desktop\Learnin-Pyramid-740x64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61722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r>
              <a:rPr lang="en-US" sz="9600" dirty="0" err="1"/>
              <a:t>Deza</a:t>
            </a:r>
            <a:r>
              <a:rPr lang="en-US" sz="9600" dirty="0"/>
              <a:t>, C, Dickstein, A., </a:t>
            </a:r>
            <a:r>
              <a:rPr lang="en-US" sz="9600" dirty="0" err="1"/>
              <a:t>Dmytrasz</a:t>
            </a:r>
            <a:r>
              <a:rPr lang="en-US" sz="9600" dirty="0"/>
              <a:t>, K., </a:t>
            </a:r>
            <a:r>
              <a:rPr lang="en-US" sz="9600" dirty="0" err="1"/>
              <a:t>Freebern</a:t>
            </a:r>
            <a:r>
              <a:rPr lang="en-US" sz="9600" dirty="0"/>
              <a:t>, E., </a:t>
            </a:r>
            <a:r>
              <a:rPr lang="en-US" sz="9600" dirty="0" err="1"/>
              <a:t>Kendale</a:t>
            </a:r>
            <a:r>
              <a:rPr lang="en-US" sz="9600" dirty="0"/>
              <a:t>, S., </a:t>
            </a:r>
            <a:r>
              <a:rPr lang="en-US" sz="9600" dirty="0" err="1"/>
              <a:t>Lucke</a:t>
            </a:r>
            <a:r>
              <a:rPr lang="en-US" sz="9600" dirty="0"/>
              <a:t>, M., Meyer, C., </a:t>
            </a:r>
            <a:r>
              <a:rPr lang="en-US" sz="9600" dirty="0" err="1"/>
              <a:t>Nathenson</a:t>
            </a:r>
            <a:r>
              <a:rPr lang="en-US" sz="9600" dirty="0"/>
              <a:t>, M., </a:t>
            </a:r>
            <a:r>
              <a:rPr lang="en-US" sz="9600" dirty="0" err="1"/>
              <a:t>Ritze</a:t>
            </a:r>
            <a:r>
              <a:rPr lang="en-US" sz="9600" dirty="0"/>
              <a:t>, P., </a:t>
            </a:r>
            <a:r>
              <a:rPr lang="en-US" sz="9600" dirty="0" err="1"/>
              <a:t>Sarges</a:t>
            </a:r>
            <a:r>
              <a:rPr lang="en-US" sz="9600" dirty="0"/>
              <a:t>, P., </a:t>
            </a:r>
            <a:r>
              <a:rPr lang="en-US" sz="9600" dirty="0" err="1"/>
              <a:t>Scaffidi</a:t>
            </a:r>
            <a:r>
              <a:rPr lang="en-US" sz="9600" dirty="0"/>
              <a:t>, R., Silverman, E., Stafford, T., </a:t>
            </a:r>
            <a:r>
              <a:rPr lang="en-US" sz="9600" dirty="0" err="1"/>
              <a:t>Taghizadeh</a:t>
            </a:r>
            <a:r>
              <a:rPr lang="en-US" sz="9600" dirty="0"/>
              <a:t>, N., and </a:t>
            </a:r>
            <a:r>
              <a:rPr lang="en-US" sz="9600" dirty="0" err="1"/>
              <a:t>Teplinsky</a:t>
            </a:r>
            <a:r>
              <a:rPr lang="en-US" sz="9600" dirty="0"/>
              <a:t>, E., “Overcoming Common Clinical Teaching Challenges”, Faculty Development Handout. Tufts University School of </a:t>
            </a:r>
            <a:r>
              <a:rPr lang="en-US" sz="9600" dirty="0" err="1"/>
              <a:t>Medicine,March</a:t>
            </a:r>
            <a:r>
              <a:rPr lang="en-US" sz="9600" dirty="0"/>
              <a:t> 2009.</a:t>
            </a:r>
          </a:p>
          <a:p>
            <a:r>
              <a:rPr lang="en-US" sz="9600" dirty="0"/>
              <a:t>Edwards, J., </a:t>
            </a:r>
            <a:r>
              <a:rPr lang="en-US" sz="9600" dirty="0" err="1"/>
              <a:t>Friedland</a:t>
            </a:r>
            <a:r>
              <a:rPr lang="en-US" sz="9600" dirty="0"/>
              <a:t>, J. and Bing-You, R. (2002). Residents’ Teaching Skills. Springer Series on Medical Education.</a:t>
            </a:r>
          </a:p>
          <a:p>
            <a:r>
              <a:rPr lang="en-US" sz="9600" dirty="0"/>
              <a:t>Lyon, P. (2003). Making the most of learning in the operating theatre: student strategies and curricular initiatives. Medical Education 37:368-88.</a:t>
            </a:r>
          </a:p>
          <a:p>
            <a:r>
              <a:rPr lang="en-US" sz="9600" dirty="0"/>
              <a:t>Lyon, P. (2004). A model of teaching and learning in the operating theatre. Medical</a:t>
            </a:r>
          </a:p>
          <a:p>
            <a:pPr marL="0" indent="0">
              <a:buNone/>
            </a:pPr>
            <a:r>
              <a:rPr lang="en-US" sz="9600" dirty="0"/>
              <a:t>       Education 38:1278-1287.</a:t>
            </a:r>
          </a:p>
          <a:p>
            <a:r>
              <a:rPr lang="en-US" sz="9600" dirty="0" err="1"/>
              <a:t>Ramani</a:t>
            </a:r>
            <a:r>
              <a:rPr lang="en-US" sz="9600" dirty="0"/>
              <a:t>, S. (2003). Twelve tips to improve bedside teaching. Medical Teacher 25:112-15</a:t>
            </a:r>
            <a:r>
              <a:rPr lang="en-US" sz="7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9195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Scheme of presentation.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General Principles. </a:t>
            </a:r>
          </a:p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Strategies for teaching during clinical rounds.</a:t>
            </a:r>
          </a:p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Preparation including patient selection before teaching bedside clinics. </a:t>
            </a:r>
          </a:p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Structure for bedside teaching (Briefing–Practice-Debriefing).</a:t>
            </a:r>
          </a:p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Strategies of Examination (Skill) practice at the bedside. </a:t>
            </a:r>
          </a:p>
        </p:txBody>
      </p:sp>
    </p:spTree>
    <p:extLst>
      <p:ext uri="{BB962C8B-B14F-4D97-AF65-F5344CB8AC3E}">
        <p14:creationId xmlns:p14="http://schemas.microsoft.com/office/powerpoint/2010/main" val="3093677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Principles of adult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Adults: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Have a specific purpose in mind;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voluntary participants in learning;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Require meaning and relevance;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Require active involvement in learning;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Need clear goals and objectives;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Need feedback;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Need to be reflective.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 fontScale="97500"/>
          </a:bodyPr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 bedside teaching is a process in which a clinical teacher and a group of learners sees a patient, elicits or verifies physical signs, discusses provisional diagnosis, diagnostic or therapeutic options in the clinical setting.</a:t>
            </a:r>
          </a:p>
          <a:p>
            <a:pPr marL="0" indent="0">
              <a:buNone/>
            </a:pP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-GABERSON.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                                                                          -</a:t>
            </a:r>
            <a:endParaRPr lang="en-IN" sz="2400" dirty="0"/>
          </a:p>
        </p:txBody>
      </p:sp>
      <p:pic>
        <p:nvPicPr>
          <p:cNvPr id="14338" name="Picture 2" descr="C:\Users\admin\Desktop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267200"/>
            <a:ext cx="41148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593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Where bed side teaching done?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Hospital.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Long-term care facility.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Out patient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Office/clinical setting.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Community.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Patient-</a:t>
            </a:r>
            <a:r>
              <a:rPr lang="en-IN" dirty="0" err="1"/>
              <a:t>Centered</a:t>
            </a:r>
            <a:r>
              <a:rPr lang="en-IN" dirty="0"/>
              <a:t>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9916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Patient-centered teaching = Teaching what needs to be taught, for sake of patient </a:t>
            </a:r>
          </a:p>
          <a:p>
            <a:pPr marL="0" indent="0">
              <a:buNone/>
            </a:pPr>
            <a:r>
              <a:rPr lang="en-US" dirty="0"/>
              <a:t>                                         vs. </a:t>
            </a:r>
          </a:p>
          <a:p>
            <a:r>
              <a:rPr lang="en-US" dirty="0"/>
              <a:t>Teacher-centered teaching = Teaching what one knows, even if it does not address the patient’s problems</a:t>
            </a:r>
          </a:p>
          <a:p>
            <a:r>
              <a:rPr lang="en-US" dirty="0"/>
              <a:t>Treating the disease vs. treating the illness— effective teachers do not prioritize disease (what the patient has), but instead illness (what the patient feels)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9824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Millers-pyramid-of-clinical-competence-Source-Adapted-from-Ref-1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360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1205</Words>
  <Application>Microsoft Office PowerPoint</Application>
  <PresentationFormat>On-screen Show (4:3)</PresentationFormat>
  <Paragraphs>166</Paragraphs>
  <Slides>33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PowerPoint Presentation</vt:lpstr>
      <vt:lpstr>PowerPoint Presentation</vt:lpstr>
      <vt:lpstr>PowerPoint Presentation</vt:lpstr>
      <vt:lpstr>Scheme of presentation.</vt:lpstr>
      <vt:lpstr>Principles of adult learning</vt:lpstr>
      <vt:lpstr>PowerPoint Presentation</vt:lpstr>
      <vt:lpstr>Where bed side teaching done?</vt:lpstr>
      <vt:lpstr>Patient-Centered Teaching</vt:lpstr>
      <vt:lpstr>PowerPoint Presentation</vt:lpstr>
      <vt:lpstr>PowerPoint Presentation</vt:lpstr>
      <vt:lpstr>Problems with clinical teaching</vt:lpstr>
      <vt:lpstr>Solutions for the problems</vt:lpstr>
      <vt:lpstr>Stanford Faculty Development model</vt:lpstr>
      <vt:lpstr>The one-minute preceptor(OMP)</vt:lpstr>
      <vt:lpstr>The six steps of the SNAPPS model </vt:lpstr>
      <vt:lpstr>PowerPoint Presentation</vt:lpstr>
      <vt:lpstr>Steps of Bed-side teaching.</vt:lpstr>
      <vt:lpstr>Introduction </vt:lpstr>
      <vt:lpstr>Discussion </vt:lpstr>
      <vt:lpstr>Evaluation.</vt:lpstr>
      <vt:lpstr>PowerPoint Presentation</vt:lpstr>
      <vt:lpstr>Advantages </vt:lpstr>
      <vt:lpstr>Disadvantages.</vt:lpstr>
      <vt:lpstr>Teaching Techniques: TALK</vt:lpstr>
      <vt:lpstr>PowerPoint Presentation</vt:lpstr>
      <vt:lpstr>Peyton's four step approach.</vt:lpstr>
      <vt:lpstr>PowerPoint Presentation</vt:lpstr>
      <vt:lpstr>Constructive Feedback</vt:lpstr>
      <vt:lpstr>PowerPoint Presentation</vt:lpstr>
      <vt:lpstr>Twelve practical tips to promote effective bedside teaching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on ward rounds &amp; bed side teaching.</dc:title>
  <dc:creator>admin</dc:creator>
  <cp:lastModifiedBy>mahidhar reddy venkatapuram</cp:lastModifiedBy>
  <cp:revision>39</cp:revision>
  <dcterms:created xsi:type="dcterms:W3CDTF">2006-08-16T00:00:00Z</dcterms:created>
  <dcterms:modified xsi:type="dcterms:W3CDTF">2021-10-30T12:26:52Z</dcterms:modified>
</cp:coreProperties>
</file>