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276" r:id="rId3"/>
    <p:sldId id="346" r:id="rId4"/>
    <p:sldId id="412" r:id="rId5"/>
    <p:sldId id="413" r:id="rId6"/>
    <p:sldId id="414" r:id="rId7"/>
    <p:sldId id="415" r:id="rId8"/>
    <p:sldId id="364" r:id="rId9"/>
    <p:sldId id="365" r:id="rId10"/>
    <p:sldId id="350" r:id="rId11"/>
    <p:sldId id="351" r:id="rId12"/>
    <p:sldId id="341" r:id="rId13"/>
    <p:sldId id="352" r:id="rId14"/>
    <p:sldId id="421" r:id="rId15"/>
    <p:sldId id="400" r:id="rId16"/>
    <p:sldId id="355" r:id="rId17"/>
    <p:sldId id="367" r:id="rId18"/>
    <p:sldId id="368" r:id="rId19"/>
    <p:sldId id="401" r:id="rId20"/>
    <p:sldId id="356" r:id="rId21"/>
    <p:sldId id="357" r:id="rId22"/>
    <p:sldId id="358" r:id="rId23"/>
    <p:sldId id="408" r:id="rId24"/>
    <p:sldId id="409" r:id="rId25"/>
    <p:sldId id="410" r:id="rId26"/>
    <p:sldId id="411" r:id="rId27"/>
    <p:sldId id="261" r:id="rId28"/>
    <p:sldId id="379" r:id="rId29"/>
    <p:sldId id="290" r:id="rId30"/>
    <p:sldId id="369" r:id="rId31"/>
    <p:sldId id="370" r:id="rId32"/>
    <p:sldId id="396" r:id="rId33"/>
    <p:sldId id="397" r:id="rId34"/>
    <p:sldId id="262" r:id="rId35"/>
    <p:sldId id="372" r:id="rId36"/>
    <p:sldId id="381" r:id="rId37"/>
    <p:sldId id="385" r:id="rId38"/>
    <p:sldId id="386" r:id="rId39"/>
    <p:sldId id="371" r:id="rId40"/>
    <p:sldId id="263" r:id="rId41"/>
    <p:sldId id="375" r:id="rId42"/>
    <p:sldId id="373" r:id="rId43"/>
    <p:sldId id="383" r:id="rId44"/>
    <p:sldId id="384" r:id="rId45"/>
    <p:sldId id="374" r:id="rId46"/>
    <p:sldId id="269" r:id="rId47"/>
    <p:sldId id="336" r:id="rId48"/>
    <p:sldId id="337" r:id="rId49"/>
    <p:sldId id="335" r:id="rId50"/>
    <p:sldId id="270" r:id="rId51"/>
    <p:sldId id="272" r:id="rId52"/>
    <p:sldId id="420" r:id="rId53"/>
    <p:sldId id="377" r:id="rId54"/>
    <p:sldId id="274" r:id="rId55"/>
    <p:sldId id="304" r:id="rId56"/>
    <p:sldId id="301" r:id="rId57"/>
    <p:sldId id="293" r:id="rId58"/>
    <p:sldId id="295" r:id="rId59"/>
    <p:sldId id="378" r:id="rId60"/>
    <p:sldId id="267" r:id="rId61"/>
    <p:sldId id="310" r:id="rId62"/>
    <p:sldId id="380" r:id="rId63"/>
    <p:sldId id="382" r:id="rId64"/>
    <p:sldId id="416" r:id="rId65"/>
    <p:sldId id="417" r:id="rId66"/>
    <p:sldId id="313" r:id="rId67"/>
    <p:sldId id="257" r:id="rId68"/>
    <p:sldId id="315" r:id="rId69"/>
    <p:sldId id="390" r:id="rId70"/>
    <p:sldId id="258" r:id="rId71"/>
    <p:sldId id="280" r:id="rId72"/>
    <p:sldId id="394" r:id="rId73"/>
    <p:sldId id="393" r:id="rId74"/>
    <p:sldId id="391" r:id="rId75"/>
    <p:sldId id="392" r:id="rId76"/>
    <p:sldId id="389" r:id="rId77"/>
    <p:sldId id="387" r:id="rId78"/>
    <p:sldId id="388" r:id="rId79"/>
    <p:sldId id="402" r:id="rId80"/>
    <p:sldId id="403" r:id="rId81"/>
    <p:sldId id="404" r:id="rId82"/>
    <p:sldId id="405" r:id="rId83"/>
    <p:sldId id="406" r:id="rId84"/>
    <p:sldId id="407" r:id="rId85"/>
    <p:sldId id="333"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0174" autoAdjust="0"/>
    <p:restoredTop sz="94580"/>
  </p:normalViewPr>
  <p:slideViewPr>
    <p:cSldViewPr>
      <p:cViewPr varScale="1">
        <p:scale>
          <a:sx n="72" d="100"/>
          <a:sy n="72" d="100"/>
        </p:scale>
        <p:origin x="-122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11F04A-A2BB-49ED-A85F-8ADB34279A2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F48009A-A8B5-42BB-A927-D293B6DFDC2D}">
      <dgm:prSet phldrT="[Text]" custT="1"/>
      <dgm:spPr/>
      <dgm:t>
        <a:bodyPr/>
        <a:lstStyle/>
        <a:p>
          <a:r>
            <a:rPr lang="en-US" sz="2800" dirty="0"/>
            <a:t>RAPID TRIAGE</a:t>
          </a:r>
        </a:p>
      </dgm:t>
    </dgm:pt>
    <dgm:pt modelId="{9B06637D-40AD-458C-AEFA-4069FFA29267}" type="parTrans" cxnId="{53A82B30-29B1-4E11-8D4D-D207DE5BCC61}">
      <dgm:prSet/>
      <dgm:spPr/>
      <dgm:t>
        <a:bodyPr/>
        <a:lstStyle/>
        <a:p>
          <a:endParaRPr lang="en-US"/>
        </a:p>
      </dgm:t>
    </dgm:pt>
    <dgm:pt modelId="{9B0D716A-B0E9-4F70-9821-BEBF745F5A0F}" type="sibTrans" cxnId="{53A82B30-29B1-4E11-8D4D-D207DE5BCC61}">
      <dgm:prSet/>
      <dgm:spPr/>
      <dgm:t>
        <a:bodyPr/>
        <a:lstStyle/>
        <a:p>
          <a:endParaRPr lang="en-US"/>
        </a:p>
      </dgm:t>
    </dgm:pt>
    <dgm:pt modelId="{D04C13D8-EDC5-46DB-A40F-D3F42063B0E3}">
      <dgm:prSet phldrT="[Text]"/>
      <dgm:spPr/>
      <dgm:t>
        <a:bodyPr/>
        <a:lstStyle/>
        <a:p>
          <a:r>
            <a:rPr lang="en-US" dirty="0"/>
            <a:t>Prehospital transfusion</a:t>
          </a:r>
        </a:p>
      </dgm:t>
    </dgm:pt>
    <dgm:pt modelId="{3A735426-ED74-48DC-89BC-C8E533755AD9}" type="parTrans" cxnId="{7C1A22B1-56D8-47AE-A765-562F65620545}">
      <dgm:prSet/>
      <dgm:spPr/>
      <dgm:t>
        <a:bodyPr/>
        <a:lstStyle/>
        <a:p>
          <a:endParaRPr lang="en-US"/>
        </a:p>
      </dgm:t>
    </dgm:pt>
    <dgm:pt modelId="{A2E22266-D815-4D97-A5A7-82DA57A21B18}" type="sibTrans" cxnId="{7C1A22B1-56D8-47AE-A765-562F65620545}">
      <dgm:prSet/>
      <dgm:spPr/>
      <dgm:t>
        <a:bodyPr/>
        <a:lstStyle/>
        <a:p>
          <a:endParaRPr lang="en-US"/>
        </a:p>
      </dgm:t>
    </dgm:pt>
    <dgm:pt modelId="{C4A4A829-6A2A-46DC-94A2-AAE470784269}">
      <dgm:prSet phldrT="[Text]" phldr="1"/>
      <dgm:spPr/>
      <dgm:t>
        <a:bodyPr/>
        <a:lstStyle/>
        <a:p>
          <a:endParaRPr lang="en-US" dirty="0"/>
        </a:p>
      </dgm:t>
    </dgm:pt>
    <dgm:pt modelId="{EB27CC71-F615-421D-92FC-6C58A03B2328}" type="parTrans" cxnId="{C31822CA-4FC6-4F70-AB1D-CD5631FE1833}">
      <dgm:prSet/>
      <dgm:spPr/>
      <dgm:t>
        <a:bodyPr/>
        <a:lstStyle/>
        <a:p>
          <a:endParaRPr lang="en-US"/>
        </a:p>
      </dgm:t>
    </dgm:pt>
    <dgm:pt modelId="{9FAFAB09-C022-4BF9-977D-8D99E719DF62}" type="sibTrans" cxnId="{C31822CA-4FC6-4F70-AB1D-CD5631FE1833}">
      <dgm:prSet/>
      <dgm:spPr/>
      <dgm:t>
        <a:bodyPr/>
        <a:lstStyle/>
        <a:p>
          <a:endParaRPr lang="en-US"/>
        </a:p>
      </dgm:t>
    </dgm:pt>
    <dgm:pt modelId="{E98E8349-257A-4D9A-9EFA-688B03DC14AE}">
      <dgm:prSet phldrT="[Text]" custT="1"/>
      <dgm:spPr/>
      <dgm:t>
        <a:bodyPr/>
        <a:lstStyle/>
        <a:p>
          <a:r>
            <a:rPr lang="en-US" sz="2800" dirty="0"/>
            <a:t>STABILIZATION</a:t>
          </a:r>
        </a:p>
      </dgm:t>
    </dgm:pt>
    <dgm:pt modelId="{8B1834EF-CEFF-4B6E-A6E0-73973E6D4438}" type="parTrans" cxnId="{64E865D1-9A4C-4602-8426-A624245D3B02}">
      <dgm:prSet/>
      <dgm:spPr/>
      <dgm:t>
        <a:bodyPr/>
        <a:lstStyle/>
        <a:p>
          <a:endParaRPr lang="en-US"/>
        </a:p>
      </dgm:t>
    </dgm:pt>
    <dgm:pt modelId="{0CA5DD47-7333-48A7-9FD5-29E10194E249}" type="sibTrans" cxnId="{64E865D1-9A4C-4602-8426-A624245D3B02}">
      <dgm:prSet/>
      <dgm:spPr/>
      <dgm:t>
        <a:bodyPr/>
        <a:lstStyle/>
        <a:p>
          <a:endParaRPr lang="en-US"/>
        </a:p>
      </dgm:t>
    </dgm:pt>
    <dgm:pt modelId="{7872673D-2028-4305-A7AE-C234979DE58E}">
      <dgm:prSet phldrT="[Text]" custT="1"/>
      <dgm:spPr/>
      <dgm:t>
        <a:bodyPr/>
        <a:lstStyle/>
        <a:p>
          <a:r>
            <a:rPr lang="en-US" sz="1600" b="1" dirty="0"/>
            <a:t>HEMOSTATIC DRESSINGS</a:t>
          </a:r>
        </a:p>
      </dgm:t>
    </dgm:pt>
    <dgm:pt modelId="{58954FB6-D6F6-44FA-A081-419745F97DD3}" type="parTrans" cxnId="{FD28672E-5205-4B3A-983F-E633B50AE206}">
      <dgm:prSet/>
      <dgm:spPr/>
      <dgm:t>
        <a:bodyPr/>
        <a:lstStyle/>
        <a:p>
          <a:endParaRPr lang="en-US"/>
        </a:p>
      </dgm:t>
    </dgm:pt>
    <dgm:pt modelId="{68825904-689A-4722-B6D7-15E93313B179}" type="sibTrans" cxnId="{FD28672E-5205-4B3A-983F-E633B50AE206}">
      <dgm:prSet/>
      <dgm:spPr/>
      <dgm:t>
        <a:bodyPr/>
        <a:lstStyle/>
        <a:p>
          <a:endParaRPr lang="en-US"/>
        </a:p>
      </dgm:t>
    </dgm:pt>
    <dgm:pt modelId="{D80DEFF9-0E29-4CAA-8E65-63D22D5EF8DC}">
      <dgm:prSet phldrT="[Text]" custT="1"/>
      <dgm:spPr/>
      <dgm:t>
        <a:bodyPr/>
        <a:lstStyle/>
        <a:p>
          <a:r>
            <a:rPr lang="en-US" sz="2800" dirty="0"/>
            <a:t>TRANSPORT</a:t>
          </a:r>
        </a:p>
      </dgm:t>
    </dgm:pt>
    <dgm:pt modelId="{BDC32770-1A7A-4E14-A3AB-3A6E8FE453A6}" type="parTrans" cxnId="{F54828FC-3D1B-46AB-9EC3-4425A95CA20C}">
      <dgm:prSet/>
      <dgm:spPr/>
      <dgm:t>
        <a:bodyPr/>
        <a:lstStyle/>
        <a:p>
          <a:endParaRPr lang="en-US"/>
        </a:p>
      </dgm:t>
    </dgm:pt>
    <dgm:pt modelId="{93C86232-04B4-4C03-8369-E9216770A14C}" type="sibTrans" cxnId="{F54828FC-3D1B-46AB-9EC3-4425A95CA20C}">
      <dgm:prSet/>
      <dgm:spPr/>
      <dgm:t>
        <a:bodyPr/>
        <a:lstStyle/>
        <a:p>
          <a:endParaRPr lang="en-US"/>
        </a:p>
      </dgm:t>
    </dgm:pt>
    <dgm:pt modelId="{332449A9-7DA1-4F53-A77D-EDEA777A3254}">
      <dgm:prSet phldrT="[Text]"/>
      <dgm:spPr/>
      <dgm:t>
        <a:bodyPr/>
        <a:lstStyle/>
        <a:p>
          <a:r>
            <a:rPr lang="en-US" dirty="0"/>
            <a:t>GOLDEN HOUR</a:t>
          </a:r>
        </a:p>
      </dgm:t>
    </dgm:pt>
    <dgm:pt modelId="{8CBCA42F-9FD3-401A-B978-469AA433A451}" type="parTrans" cxnId="{B9698DEC-506E-4A53-9E3B-4BBE6C41A5B5}">
      <dgm:prSet/>
      <dgm:spPr/>
      <dgm:t>
        <a:bodyPr/>
        <a:lstStyle/>
        <a:p>
          <a:endParaRPr lang="en-US"/>
        </a:p>
      </dgm:t>
    </dgm:pt>
    <dgm:pt modelId="{35E3E197-642F-4BCE-BAAE-FE6A46D2A132}" type="sibTrans" cxnId="{B9698DEC-506E-4A53-9E3B-4BBE6C41A5B5}">
      <dgm:prSet/>
      <dgm:spPr/>
      <dgm:t>
        <a:bodyPr/>
        <a:lstStyle/>
        <a:p>
          <a:endParaRPr lang="en-US"/>
        </a:p>
      </dgm:t>
    </dgm:pt>
    <dgm:pt modelId="{5FB01034-5C16-4EE2-B284-8A7A592EC31B}">
      <dgm:prSet phldrT="[Text]" phldr="1"/>
      <dgm:spPr/>
      <dgm:t>
        <a:bodyPr/>
        <a:lstStyle/>
        <a:p>
          <a:endParaRPr lang="en-US" dirty="0"/>
        </a:p>
      </dgm:t>
    </dgm:pt>
    <dgm:pt modelId="{9D103404-740A-44B3-B1C9-989F7440E8A5}" type="parTrans" cxnId="{3DC5352D-F195-4F42-9963-05A97E7EED9D}">
      <dgm:prSet/>
      <dgm:spPr/>
      <dgm:t>
        <a:bodyPr/>
        <a:lstStyle/>
        <a:p>
          <a:endParaRPr lang="en-US"/>
        </a:p>
      </dgm:t>
    </dgm:pt>
    <dgm:pt modelId="{D1D1BC17-5CBC-4F84-AD3C-97F6FF1A08E0}" type="sibTrans" cxnId="{3DC5352D-F195-4F42-9963-05A97E7EED9D}">
      <dgm:prSet/>
      <dgm:spPr/>
      <dgm:t>
        <a:bodyPr/>
        <a:lstStyle/>
        <a:p>
          <a:endParaRPr lang="en-US"/>
        </a:p>
      </dgm:t>
    </dgm:pt>
    <dgm:pt modelId="{950070FF-8259-4FBF-B355-6FA9F7DB48EA}">
      <dgm:prSet phldrT="[Text]" custT="1"/>
      <dgm:spPr/>
      <dgm:t>
        <a:bodyPr/>
        <a:lstStyle/>
        <a:p>
          <a:endParaRPr lang="en-US" sz="2800" dirty="0"/>
        </a:p>
      </dgm:t>
    </dgm:pt>
    <dgm:pt modelId="{949C379E-06C0-4C96-A851-73A4B6CF3077}" type="parTrans" cxnId="{A08CF0EE-FF9C-4753-8901-54DABDDD5BEF}">
      <dgm:prSet/>
      <dgm:spPr/>
      <dgm:t>
        <a:bodyPr/>
        <a:lstStyle/>
        <a:p>
          <a:endParaRPr lang="en-US"/>
        </a:p>
      </dgm:t>
    </dgm:pt>
    <dgm:pt modelId="{09A85A6E-C4BD-4086-8E7B-9DE491F6D8C5}" type="sibTrans" cxnId="{A08CF0EE-FF9C-4753-8901-54DABDDD5BEF}">
      <dgm:prSet/>
      <dgm:spPr/>
      <dgm:t>
        <a:bodyPr/>
        <a:lstStyle/>
        <a:p>
          <a:endParaRPr lang="en-US"/>
        </a:p>
      </dgm:t>
    </dgm:pt>
    <dgm:pt modelId="{D1D9FA52-69E4-441C-9B13-C409DC25C3BD}">
      <dgm:prSet phldrT="[Text]" custT="1"/>
      <dgm:spPr/>
      <dgm:t>
        <a:bodyPr/>
        <a:lstStyle/>
        <a:p>
          <a:r>
            <a:rPr lang="en-US" sz="1600" b="1" dirty="0"/>
            <a:t>AIRWAY&amp;BREATHING , CIRCULATION</a:t>
          </a:r>
        </a:p>
      </dgm:t>
    </dgm:pt>
    <dgm:pt modelId="{A67B5AF6-D330-4EE7-AE78-F0050401E20B}" type="parTrans" cxnId="{1D71F9B3-704C-4773-9BE8-56A376C49BF5}">
      <dgm:prSet/>
      <dgm:spPr/>
      <dgm:t>
        <a:bodyPr/>
        <a:lstStyle/>
        <a:p>
          <a:endParaRPr lang="en-US"/>
        </a:p>
      </dgm:t>
    </dgm:pt>
    <dgm:pt modelId="{97F6E39B-DC13-47B9-9FD8-CAF5E885178B}" type="sibTrans" cxnId="{1D71F9B3-704C-4773-9BE8-56A376C49BF5}">
      <dgm:prSet/>
      <dgm:spPr/>
      <dgm:t>
        <a:bodyPr/>
        <a:lstStyle/>
        <a:p>
          <a:endParaRPr lang="en-US"/>
        </a:p>
      </dgm:t>
    </dgm:pt>
    <dgm:pt modelId="{3D50453D-501F-4CD7-A0F4-01AC1A5EF5F1}">
      <dgm:prSet phldrT="[Text]" custT="1"/>
      <dgm:spPr/>
      <dgm:t>
        <a:bodyPr/>
        <a:lstStyle/>
        <a:p>
          <a:r>
            <a:rPr lang="en-US" sz="1600" b="1" dirty="0"/>
            <a:t>TRANEXAMIC ACID</a:t>
          </a:r>
        </a:p>
      </dgm:t>
    </dgm:pt>
    <dgm:pt modelId="{BED2EA71-DFAB-4FEF-9C23-3D2386ED0EA6}" type="parTrans" cxnId="{AB83013C-8B0D-4018-BD37-593800D1F1FC}">
      <dgm:prSet/>
      <dgm:spPr/>
      <dgm:t>
        <a:bodyPr/>
        <a:lstStyle/>
        <a:p>
          <a:endParaRPr lang="en-US"/>
        </a:p>
      </dgm:t>
    </dgm:pt>
    <dgm:pt modelId="{1A6BBCFB-CCD7-4744-9BBC-F9486A08D883}" type="sibTrans" cxnId="{AB83013C-8B0D-4018-BD37-593800D1F1FC}">
      <dgm:prSet/>
      <dgm:spPr/>
      <dgm:t>
        <a:bodyPr/>
        <a:lstStyle/>
        <a:p>
          <a:endParaRPr lang="en-US"/>
        </a:p>
      </dgm:t>
    </dgm:pt>
    <dgm:pt modelId="{0B7309E4-4878-49C7-83A5-7B0B7966E773}">
      <dgm:prSet phldrT="[Text]" custT="1"/>
      <dgm:spPr/>
      <dgm:t>
        <a:bodyPr/>
        <a:lstStyle/>
        <a:p>
          <a:endParaRPr lang="en-US" sz="1800" dirty="0"/>
        </a:p>
      </dgm:t>
    </dgm:pt>
    <dgm:pt modelId="{DB021559-F799-49CD-987B-2C4B11228D68}" type="parTrans" cxnId="{4C6FDD03-AB8E-471A-829A-31604491B192}">
      <dgm:prSet/>
      <dgm:spPr/>
      <dgm:t>
        <a:bodyPr/>
        <a:lstStyle/>
        <a:p>
          <a:endParaRPr lang="en-US"/>
        </a:p>
      </dgm:t>
    </dgm:pt>
    <dgm:pt modelId="{1B781485-B6DB-4F09-B12B-BA9BCCD01B43}" type="sibTrans" cxnId="{4C6FDD03-AB8E-471A-829A-31604491B192}">
      <dgm:prSet/>
      <dgm:spPr/>
      <dgm:t>
        <a:bodyPr/>
        <a:lstStyle/>
        <a:p>
          <a:endParaRPr lang="en-US"/>
        </a:p>
      </dgm:t>
    </dgm:pt>
    <dgm:pt modelId="{A630F672-2D1A-45F2-AB37-C624165EECD1}">
      <dgm:prSet phldrT="[Text]" custT="1"/>
      <dgm:spPr/>
      <dgm:t>
        <a:bodyPr/>
        <a:lstStyle/>
        <a:p>
          <a:r>
            <a:rPr lang="en-US" sz="1600" b="1" dirty="0"/>
            <a:t>TEMPERATURE MANAGEMENT</a:t>
          </a:r>
        </a:p>
      </dgm:t>
    </dgm:pt>
    <dgm:pt modelId="{112175B7-8D92-4817-9E59-395B7494B135}" type="parTrans" cxnId="{09F4EFE8-6034-4AAC-B80F-42A7EF0D1E94}">
      <dgm:prSet/>
      <dgm:spPr/>
      <dgm:t>
        <a:bodyPr/>
        <a:lstStyle/>
        <a:p>
          <a:endParaRPr lang="en-US"/>
        </a:p>
      </dgm:t>
    </dgm:pt>
    <dgm:pt modelId="{C2482C75-92E6-4E17-A4B4-E7FB2CC6D01E}" type="sibTrans" cxnId="{09F4EFE8-6034-4AAC-B80F-42A7EF0D1E94}">
      <dgm:prSet/>
      <dgm:spPr/>
      <dgm:t>
        <a:bodyPr/>
        <a:lstStyle/>
        <a:p>
          <a:endParaRPr lang="en-US"/>
        </a:p>
      </dgm:t>
    </dgm:pt>
    <dgm:pt modelId="{194E7C4D-B6F5-4D03-9552-19CFB77AECE5}">
      <dgm:prSet phldrT="[Text]" custT="1"/>
      <dgm:spPr/>
      <dgm:t>
        <a:bodyPr/>
        <a:lstStyle/>
        <a:p>
          <a:endParaRPr lang="en-US" sz="1800" dirty="0"/>
        </a:p>
      </dgm:t>
    </dgm:pt>
    <dgm:pt modelId="{CCB5CE13-BFF6-48A7-A0DF-8E024914D233}" type="parTrans" cxnId="{BBF5C694-393C-48ED-B5B2-4833109802D4}">
      <dgm:prSet/>
      <dgm:spPr/>
      <dgm:t>
        <a:bodyPr/>
        <a:lstStyle/>
        <a:p>
          <a:endParaRPr lang="en-US"/>
        </a:p>
      </dgm:t>
    </dgm:pt>
    <dgm:pt modelId="{539D9E0C-68AA-49C6-96A0-DF158AD82B19}" type="sibTrans" cxnId="{BBF5C694-393C-48ED-B5B2-4833109802D4}">
      <dgm:prSet/>
      <dgm:spPr/>
      <dgm:t>
        <a:bodyPr/>
        <a:lstStyle/>
        <a:p>
          <a:endParaRPr lang="en-US"/>
        </a:p>
      </dgm:t>
    </dgm:pt>
    <dgm:pt modelId="{61495ECA-0B19-4FF7-A091-2671EE93BFF8}">
      <dgm:prSet phldrT="[Text]" custT="1"/>
      <dgm:spPr/>
      <dgm:t>
        <a:bodyPr/>
        <a:lstStyle/>
        <a:p>
          <a:endParaRPr lang="en-US" sz="1800" dirty="0"/>
        </a:p>
      </dgm:t>
    </dgm:pt>
    <dgm:pt modelId="{E4B4F793-EE8A-494D-9391-CC9B869E0A1D}" type="parTrans" cxnId="{BEA2BCA6-870C-45D7-BDB8-0B488E973A55}">
      <dgm:prSet/>
      <dgm:spPr/>
      <dgm:t>
        <a:bodyPr/>
        <a:lstStyle/>
        <a:p>
          <a:endParaRPr lang="en-US"/>
        </a:p>
      </dgm:t>
    </dgm:pt>
    <dgm:pt modelId="{04D7B589-1FC2-434F-8488-A5CF80747AD3}" type="sibTrans" cxnId="{BEA2BCA6-870C-45D7-BDB8-0B488E973A55}">
      <dgm:prSet/>
      <dgm:spPr/>
      <dgm:t>
        <a:bodyPr/>
        <a:lstStyle/>
        <a:p>
          <a:endParaRPr lang="en-US"/>
        </a:p>
      </dgm:t>
    </dgm:pt>
    <dgm:pt modelId="{184F5A95-39F8-49A8-BA85-17E5CA2BF8BE}">
      <dgm:prSet phldrT="[Text]" custT="1"/>
      <dgm:spPr/>
      <dgm:t>
        <a:bodyPr/>
        <a:lstStyle/>
        <a:p>
          <a:r>
            <a:rPr lang="en-US" sz="1600" b="1" dirty="0"/>
            <a:t>TORNIQUET USE</a:t>
          </a:r>
          <a:endParaRPr lang="en-US" sz="1800" b="1" dirty="0"/>
        </a:p>
      </dgm:t>
    </dgm:pt>
    <dgm:pt modelId="{D32D75D1-3C59-4879-9585-13E3D3708423}" type="parTrans" cxnId="{D22192BE-7149-4CDA-A1D8-01C865125629}">
      <dgm:prSet/>
      <dgm:spPr/>
      <dgm:t>
        <a:bodyPr/>
        <a:lstStyle/>
        <a:p>
          <a:endParaRPr lang="en-US"/>
        </a:p>
      </dgm:t>
    </dgm:pt>
    <dgm:pt modelId="{EADB08AC-61D3-4564-81FD-BE1E7FB2A68C}" type="sibTrans" cxnId="{D22192BE-7149-4CDA-A1D8-01C865125629}">
      <dgm:prSet/>
      <dgm:spPr/>
      <dgm:t>
        <a:bodyPr/>
        <a:lstStyle/>
        <a:p>
          <a:endParaRPr lang="en-US"/>
        </a:p>
      </dgm:t>
    </dgm:pt>
    <dgm:pt modelId="{0A4DA3EA-5235-4D7C-AF47-A0D27A969C23}">
      <dgm:prSet phldrT="[Text]"/>
      <dgm:spPr/>
      <dgm:t>
        <a:bodyPr/>
        <a:lstStyle/>
        <a:p>
          <a:r>
            <a:rPr lang="en-US" dirty="0"/>
            <a:t> Advanced resuscitative skills</a:t>
          </a:r>
        </a:p>
      </dgm:t>
    </dgm:pt>
    <dgm:pt modelId="{650F437A-A40A-45C7-BF26-4921A5B03BFA}" type="parTrans" cxnId="{76CB90EF-6186-4DD4-B46A-9CA0C43C84DC}">
      <dgm:prSet/>
      <dgm:spPr/>
      <dgm:t>
        <a:bodyPr/>
        <a:lstStyle/>
        <a:p>
          <a:endParaRPr lang="en-US"/>
        </a:p>
      </dgm:t>
    </dgm:pt>
    <dgm:pt modelId="{BE427AA4-51C3-49F4-85F6-EF7DF9033A3A}" type="sibTrans" cxnId="{76CB90EF-6186-4DD4-B46A-9CA0C43C84DC}">
      <dgm:prSet/>
      <dgm:spPr/>
      <dgm:t>
        <a:bodyPr/>
        <a:lstStyle/>
        <a:p>
          <a:endParaRPr lang="en-US"/>
        </a:p>
      </dgm:t>
    </dgm:pt>
    <dgm:pt modelId="{BE7C4C30-A757-49B4-BD11-DE2809935399}" type="pres">
      <dgm:prSet presAssocID="{2D11F04A-A2BB-49ED-A85F-8ADB34279A2A}" presName="Name0" presStyleCnt="0">
        <dgm:presLayoutVars>
          <dgm:dir/>
          <dgm:animLvl val="lvl"/>
          <dgm:resizeHandles val="exact"/>
        </dgm:presLayoutVars>
      </dgm:prSet>
      <dgm:spPr/>
      <dgm:t>
        <a:bodyPr/>
        <a:lstStyle/>
        <a:p>
          <a:endParaRPr lang="en-US"/>
        </a:p>
      </dgm:t>
    </dgm:pt>
    <dgm:pt modelId="{752F3540-DB71-44D9-A53B-DBD74AE7D615}" type="pres">
      <dgm:prSet presAssocID="{DF48009A-A8B5-42BB-A927-D293B6DFDC2D}" presName="linNode" presStyleCnt="0"/>
      <dgm:spPr/>
    </dgm:pt>
    <dgm:pt modelId="{31B7E8CF-A46D-4070-8C67-BF44E232B8FF}" type="pres">
      <dgm:prSet presAssocID="{DF48009A-A8B5-42BB-A927-D293B6DFDC2D}" presName="parentText" presStyleLbl="node1" presStyleIdx="0" presStyleCnt="3" custLinFactNeighborY="3150">
        <dgm:presLayoutVars>
          <dgm:chMax val="1"/>
          <dgm:bulletEnabled val="1"/>
        </dgm:presLayoutVars>
      </dgm:prSet>
      <dgm:spPr/>
      <dgm:t>
        <a:bodyPr/>
        <a:lstStyle/>
        <a:p>
          <a:endParaRPr lang="en-US"/>
        </a:p>
      </dgm:t>
    </dgm:pt>
    <dgm:pt modelId="{AB84ACCE-BDC7-4443-99E0-A4EE02244AE0}" type="pres">
      <dgm:prSet presAssocID="{DF48009A-A8B5-42BB-A927-D293B6DFDC2D}" presName="descendantText" presStyleLbl="alignAccFollowNode1" presStyleIdx="0" presStyleCnt="3">
        <dgm:presLayoutVars>
          <dgm:bulletEnabled val="1"/>
        </dgm:presLayoutVars>
      </dgm:prSet>
      <dgm:spPr/>
      <dgm:t>
        <a:bodyPr/>
        <a:lstStyle/>
        <a:p>
          <a:endParaRPr lang="en-US"/>
        </a:p>
      </dgm:t>
    </dgm:pt>
    <dgm:pt modelId="{49308F32-C554-4931-A5E9-8D970AA4AB96}" type="pres">
      <dgm:prSet presAssocID="{9B0D716A-B0E9-4F70-9821-BEBF745F5A0F}" presName="sp" presStyleCnt="0"/>
      <dgm:spPr/>
    </dgm:pt>
    <dgm:pt modelId="{4568C23B-35BB-4B4E-BF6F-EEB234E9A0DA}" type="pres">
      <dgm:prSet presAssocID="{E98E8349-257A-4D9A-9EFA-688B03DC14AE}" presName="linNode" presStyleCnt="0"/>
      <dgm:spPr/>
    </dgm:pt>
    <dgm:pt modelId="{E9FCAE20-6BFB-4288-A16E-4C9172FCED7A}" type="pres">
      <dgm:prSet presAssocID="{E98E8349-257A-4D9A-9EFA-688B03DC14AE}" presName="parentText" presStyleLbl="node1" presStyleIdx="1" presStyleCnt="3">
        <dgm:presLayoutVars>
          <dgm:chMax val="1"/>
          <dgm:bulletEnabled val="1"/>
        </dgm:presLayoutVars>
      </dgm:prSet>
      <dgm:spPr/>
      <dgm:t>
        <a:bodyPr/>
        <a:lstStyle/>
        <a:p>
          <a:endParaRPr lang="en-US"/>
        </a:p>
      </dgm:t>
    </dgm:pt>
    <dgm:pt modelId="{0D3FBBB1-C62A-44B5-8F4D-C4305C312B2C}" type="pres">
      <dgm:prSet presAssocID="{E98E8349-257A-4D9A-9EFA-688B03DC14AE}" presName="descendantText" presStyleLbl="alignAccFollowNode1" presStyleIdx="1" presStyleCnt="3">
        <dgm:presLayoutVars>
          <dgm:bulletEnabled val="1"/>
        </dgm:presLayoutVars>
      </dgm:prSet>
      <dgm:spPr/>
      <dgm:t>
        <a:bodyPr/>
        <a:lstStyle/>
        <a:p>
          <a:endParaRPr lang="en-US"/>
        </a:p>
      </dgm:t>
    </dgm:pt>
    <dgm:pt modelId="{BF8CA62B-BB28-4488-8C1B-9F50577FEAEA}" type="pres">
      <dgm:prSet presAssocID="{0CA5DD47-7333-48A7-9FD5-29E10194E249}" presName="sp" presStyleCnt="0"/>
      <dgm:spPr/>
    </dgm:pt>
    <dgm:pt modelId="{A5B929BD-6540-4D1C-97D8-D179276044D2}" type="pres">
      <dgm:prSet presAssocID="{D80DEFF9-0E29-4CAA-8E65-63D22D5EF8DC}" presName="linNode" presStyleCnt="0"/>
      <dgm:spPr/>
    </dgm:pt>
    <dgm:pt modelId="{5418A36B-4844-4112-ABC7-DA1FD40C9DAB}" type="pres">
      <dgm:prSet presAssocID="{D80DEFF9-0E29-4CAA-8E65-63D22D5EF8DC}" presName="parentText" presStyleLbl="node1" presStyleIdx="2" presStyleCnt="3">
        <dgm:presLayoutVars>
          <dgm:chMax val="1"/>
          <dgm:bulletEnabled val="1"/>
        </dgm:presLayoutVars>
      </dgm:prSet>
      <dgm:spPr/>
      <dgm:t>
        <a:bodyPr/>
        <a:lstStyle/>
        <a:p>
          <a:endParaRPr lang="en-US"/>
        </a:p>
      </dgm:t>
    </dgm:pt>
    <dgm:pt modelId="{BBD84DF9-15ED-4FF6-B566-E19548EC2823}" type="pres">
      <dgm:prSet presAssocID="{D80DEFF9-0E29-4CAA-8E65-63D22D5EF8DC}" presName="descendantText" presStyleLbl="alignAccFollowNode1" presStyleIdx="2" presStyleCnt="3" custLinFactNeighborX="-1350" custLinFactNeighborY="261">
        <dgm:presLayoutVars>
          <dgm:bulletEnabled val="1"/>
        </dgm:presLayoutVars>
      </dgm:prSet>
      <dgm:spPr/>
      <dgm:t>
        <a:bodyPr/>
        <a:lstStyle/>
        <a:p>
          <a:endParaRPr lang="en-US"/>
        </a:p>
      </dgm:t>
    </dgm:pt>
  </dgm:ptLst>
  <dgm:cxnLst>
    <dgm:cxn modelId="{D22192BE-7149-4CDA-A1D8-01C865125629}" srcId="{E98E8349-257A-4D9A-9EFA-688B03DC14AE}" destId="{184F5A95-39F8-49A8-BA85-17E5CA2BF8BE}" srcOrd="2" destOrd="0" parTransId="{D32D75D1-3C59-4879-9585-13E3D3708423}" sibTransId="{EADB08AC-61D3-4564-81FD-BE1E7FB2A68C}"/>
    <dgm:cxn modelId="{4DC45867-B891-45FD-9460-88CB16F1BF29}" type="presOf" srcId="{194E7C4D-B6F5-4D03-9552-19CFB77AECE5}" destId="{0D3FBBB1-C62A-44B5-8F4D-C4305C312B2C}" srcOrd="0" destOrd="0" presId="urn:microsoft.com/office/officeart/2005/8/layout/vList5"/>
    <dgm:cxn modelId="{76CB90EF-6186-4DD4-B46A-9CA0C43C84DC}" srcId="{DF48009A-A8B5-42BB-A927-D293B6DFDC2D}" destId="{0A4DA3EA-5235-4D7C-AF47-A0D27A969C23}" srcOrd="1" destOrd="0" parTransId="{650F437A-A40A-45C7-BF26-4921A5B03BFA}" sibTransId="{BE427AA4-51C3-49F4-85F6-EF7DF9033A3A}"/>
    <dgm:cxn modelId="{5833D4C3-A23E-45EF-ACC8-788C7CA4BF2A}" type="presOf" srcId="{5FB01034-5C16-4EE2-B284-8A7A592EC31B}" destId="{BBD84DF9-15ED-4FF6-B566-E19548EC2823}" srcOrd="0" destOrd="1" presId="urn:microsoft.com/office/officeart/2005/8/layout/vList5"/>
    <dgm:cxn modelId="{D1A28532-B7B2-4BEA-A4C6-1620A1BB612C}" type="presOf" srcId="{D04C13D8-EDC5-46DB-A40F-D3F42063B0E3}" destId="{AB84ACCE-BDC7-4443-99E0-A4EE02244AE0}" srcOrd="0" destOrd="0" presId="urn:microsoft.com/office/officeart/2005/8/layout/vList5"/>
    <dgm:cxn modelId="{D6CBD2E3-0A6E-454F-828C-232D0248CFCB}" type="presOf" srcId="{D80DEFF9-0E29-4CAA-8E65-63D22D5EF8DC}" destId="{5418A36B-4844-4112-ABC7-DA1FD40C9DAB}" srcOrd="0" destOrd="0" presId="urn:microsoft.com/office/officeart/2005/8/layout/vList5"/>
    <dgm:cxn modelId="{7F8460CD-3E0D-45C7-A200-BCCA88079DCF}" type="presOf" srcId="{332449A9-7DA1-4F53-A77D-EDEA777A3254}" destId="{BBD84DF9-15ED-4FF6-B566-E19548EC2823}" srcOrd="0" destOrd="0" presId="urn:microsoft.com/office/officeart/2005/8/layout/vList5"/>
    <dgm:cxn modelId="{F54828FC-3D1B-46AB-9EC3-4425A95CA20C}" srcId="{2D11F04A-A2BB-49ED-A85F-8ADB34279A2A}" destId="{D80DEFF9-0E29-4CAA-8E65-63D22D5EF8DC}" srcOrd="2" destOrd="0" parTransId="{BDC32770-1A7A-4E14-A3AB-3A6E8FE453A6}" sibTransId="{93C86232-04B4-4C03-8369-E9216770A14C}"/>
    <dgm:cxn modelId="{C31822CA-4FC6-4F70-AB1D-CD5631FE1833}" srcId="{DF48009A-A8B5-42BB-A927-D293B6DFDC2D}" destId="{C4A4A829-6A2A-46DC-94A2-AAE470784269}" srcOrd="2" destOrd="0" parTransId="{EB27CC71-F615-421D-92FC-6C58A03B2328}" sibTransId="{9FAFAB09-C022-4BF9-977D-8D99E719DF62}"/>
    <dgm:cxn modelId="{7C1A22B1-56D8-47AE-A765-562F65620545}" srcId="{DF48009A-A8B5-42BB-A927-D293B6DFDC2D}" destId="{D04C13D8-EDC5-46DB-A40F-D3F42063B0E3}" srcOrd="0" destOrd="0" parTransId="{3A735426-ED74-48DC-89BC-C8E533755AD9}" sibTransId="{A2E22266-D815-4D97-A5A7-82DA57A21B18}"/>
    <dgm:cxn modelId="{AA90820A-224D-492D-B616-B28D71AE56C0}" type="presOf" srcId="{DF48009A-A8B5-42BB-A927-D293B6DFDC2D}" destId="{31B7E8CF-A46D-4070-8C67-BF44E232B8FF}" srcOrd="0" destOrd="0" presId="urn:microsoft.com/office/officeart/2005/8/layout/vList5"/>
    <dgm:cxn modelId="{B9698DEC-506E-4A53-9E3B-4BBE6C41A5B5}" srcId="{D80DEFF9-0E29-4CAA-8E65-63D22D5EF8DC}" destId="{332449A9-7DA1-4F53-A77D-EDEA777A3254}" srcOrd="0" destOrd="0" parTransId="{8CBCA42F-9FD3-401A-B978-469AA433A451}" sibTransId="{35E3E197-642F-4BCE-BAAE-FE6A46D2A132}"/>
    <dgm:cxn modelId="{3268BE86-00D6-4759-A20D-57F8898986B5}" type="presOf" srcId="{950070FF-8259-4FBF-B355-6FA9F7DB48EA}" destId="{0D3FBBB1-C62A-44B5-8F4D-C4305C312B2C}" srcOrd="0" destOrd="8" presId="urn:microsoft.com/office/officeart/2005/8/layout/vList5"/>
    <dgm:cxn modelId="{A08CF0EE-FF9C-4753-8901-54DABDDD5BEF}" srcId="{E98E8349-257A-4D9A-9EFA-688B03DC14AE}" destId="{950070FF-8259-4FBF-B355-6FA9F7DB48EA}" srcOrd="8" destOrd="0" parTransId="{949C379E-06C0-4C96-A851-73A4B6CF3077}" sibTransId="{09A85A6E-C4BD-4086-8E7B-9DE491F6D8C5}"/>
    <dgm:cxn modelId="{05912024-4280-4F40-8D76-E329D633F301}" type="presOf" srcId="{184F5A95-39F8-49A8-BA85-17E5CA2BF8BE}" destId="{0D3FBBB1-C62A-44B5-8F4D-C4305C312B2C}" srcOrd="0" destOrd="2" presId="urn:microsoft.com/office/officeart/2005/8/layout/vList5"/>
    <dgm:cxn modelId="{7F63F186-F78D-4BF7-982D-369E4E414BC9}" type="presOf" srcId="{E98E8349-257A-4D9A-9EFA-688B03DC14AE}" destId="{E9FCAE20-6BFB-4288-A16E-4C9172FCED7A}" srcOrd="0" destOrd="0" presId="urn:microsoft.com/office/officeart/2005/8/layout/vList5"/>
    <dgm:cxn modelId="{E05430A8-CF56-404A-8F61-785D6AA091D3}" type="presOf" srcId="{0A4DA3EA-5235-4D7C-AF47-A0D27A969C23}" destId="{AB84ACCE-BDC7-4443-99E0-A4EE02244AE0}" srcOrd="0" destOrd="1" presId="urn:microsoft.com/office/officeart/2005/8/layout/vList5"/>
    <dgm:cxn modelId="{F49765A5-48FA-40AE-AAA5-2A893AF12C43}" type="presOf" srcId="{61495ECA-0B19-4FF7-A091-2671EE93BFF8}" destId="{0D3FBBB1-C62A-44B5-8F4D-C4305C312B2C}" srcOrd="0" destOrd="1" presId="urn:microsoft.com/office/officeart/2005/8/layout/vList5"/>
    <dgm:cxn modelId="{AB2D754E-C1EF-4136-999A-52B5ED3D360F}" type="presOf" srcId="{3D50453D-501F-4CD7-A0F4-01AC1A5EF5F1}" destId="{0D3FBBB1-C62A-44B5-8F4D-C4305C312B2C}" srcOrd="0" destOrd="5" presId="urn:microsoft.com/office/officeart/2005/8/layout/vList5"/>
    <dgm:cxn modelId="{3DC5352D-F195-4F42-9963-05A97E7EED9D}" srcId="{D80DEFF9-0E29-4CAA-8E65-63D22D5EF8DC}" destId="{5FB01034-5C16-4EE2-B284-8A7A592EC31B}" srcOrd="1" destOrd="0" parTransId="{9D103404-740A-44B3-B1C9-989F7440E8A5}" sibTransId="{D1D1BC17-5CBC-4F84-AD3C-97F6FF1A08E0}"/>
    <dgm:cxn modelId="{09F4EFE8-6034-4AAC-B80F-42A7EF0D1E94}" srcId="{E98E8349-257A-4D9A-9EFA-688B03DC14AE}" destId="{A630F672-2D1A-45F2-AB37-C624165EECD1}" srcOrd="6" destOrd="0" parTransId="{112175B7-8D92-4817-9E59-395B7494B135}" sibTransId="{C2482C75-92E6-4E17-A4B4-E7FB2CC6D01E}"/>
    <dgm:cxn modelId="{11B71C88-E728-475F-8DBB-C3640E9CFE91}" type="presOf" srcId="{7872673D-2028-4305-A7AE-C234979DE58E}" destId="{0D3FBBB1-C62A-44B5-8F4D-C4305C312B2C}" srcOrd="0" destOrd="3" presId="urn:microsoft.com/office/officeart/2005/8/layout/vList5"/>
    <dgm:cxn modelId="{BEA2BCA6-870C-45D7-BDB8-0B488E973A55}" srcId="{E98E8349-257A-4D9A-9EFA-688B03DC14AE}" destId="{61495ECA-0B19-4FF7-A091-2671EE93BFF8}" srcOrd="1" destOrd="0" parTransId="{E4B4F793-EE8A-494D-9391-CC9B869E0A1D}" sibTransId="{04D7B589-1FC2-434F-8488-A5CF80747AD3}"/>
    <dgm:cxn modelId="{BBF5C694-393C-48ED-B5B2-4833109802D4}" srcId="{E98E8349-257A-4D9A-9EFA-688B03DC14AE}" destId="{194E7C4D-B6F5-4D03-9552-19CFB77AECE5}" srcOrd="0" destOrd="0" parTransId="{CCB5CE13-BFF6-48A7-A0DF-8E024914D233}" sibTransId="{539D9E0C-68AA-49C6-96A0-DF158AD82B19}"/>
    <dgm:cxn modelId="{0C405A03-4EFF-4B90-B22F-2539589240F7}" type="presOf" srcId="{2D11F04A-A2BB-49ED-A85F-8ADB34279A2A}" destId="{BE7C4C30-A757-49B4-BD11-DE2809935399}" srcOrd="0" destOrd="0" presId="urn:microsoft.com/office/officeart/2005/8/layout/vList5"/>
    <dgm:cxn modelId="{4C6FDD03-AB8E-471A-829A-31604491B192}" srcId="{E98E8349-257A-4D9A-9EFA-688B03DC14AE}" destId="{0B7309E4-4878-49C7-83A5-7B0B7966E773}" srcOrd="7" destOrd="0" parTransId="{DB021559-F799-49CD-987B-2C4B11228D68}" sibTransId="{1B781485-B6DB-4F09-B12B-BA9BCCD01B43}"/>
    <dgm:cxn modelId="{D90CF1A6-A464-46D1-A6A4-F4CC7104B658}" type="presOf" srcId="{D1D9FA52-69E4-441C-9B13-C409DC25C3BD}" destId="{0D3FBBB1-C62A-44B5-8F4D-C4305C312B2C}" srcOrd="0" destOrd="4" presId="urn:microsoft.com/office/officeart/2005/8/layout/vList5"/>
    <dgm:cxn modelId="{F47F3FCE-1769-4B3E-AF0D-8C4B8478AB9B}" type="presOf" srcId="{A630F672-2D1A-45F2-AB37-C624165EECD1}" destId="{0D3FBBB1-C62A-44B5-8F4D-C4305C312B2C}" srcOrd="0" destOrd="6" presId="urn:microsoft.com/office/officeart/2005/8/layout/vList5"/>
    <dgm:cxn modelId="{53A82B30-29B1-4E11-8D4D-D207DE5BCC61}" srcId="{2D11F04A-A2BB-49ED-A85F-8ADB34279A2A}" destId="{DF48009A-A8B5-42BB-A927-D293B6DFDC2D}" srcOrd="0" destOrd="0" parTransId="{9B06637D-40AD-458C-AEFA-4069FFA29267}" sibTransId="{9B0D716A-B0E9-4F70-9821-BEBF745F5A0F}"/>
    <dgm:cxn modelId="{1D71F9B3-704C-4773-9BE8-56A376C49BF5}" srcId="{E98E8349-257A-4D9A-9EFA-688B03DC14AE}" destId="{D1D9FA52-69E4-441C-9B13-C409DC25C3BD}" srcOrd="4" destOrd="0" parTransId="{A67B5AF6-D330-4EE7-AE78-F0050401E20B}" sibTransId="{97F6E39B-DC13-47B9-9FD8-CAF5E885178B}"/>
    <dgm:cxn modelId="{C88D1420-C3C4-452E-90CA-A9CEBA6A989B}" type="presOf" srcId="{0B7309E4-4878-49C7-83A5-7B0B7966E773}" destId="{0D3FBBB1-C62A-44B5-8F4D-C4305C312B2C}" srcOrd="0" destOrd="7" presId="urn:microsoft.com/office/officeart/2005/8/layout/vList5"/>
    <dgm:cxn modelId="{AB83013C-8B0D-4018-BD37-593800D1F1FC}" srcId="{E98E8349-257A-4D9A-9EFA-688B03DC14AE}" destId="{3D50453D-501F-4CD7-A0F4-01AC1A5EF5F1}" srcOrd="5" destOrd="0" parTransId="{BED2EA71-DFAB-4FEF-9C23-3D2386ED0EA6}" sibTransId="{1A6BBCFB-CCD7-4744-9BBC-F9486A08D883}"/>
    <dgm:cxn modelId="{FD28672E-5205-4B3A-983F-E633B50AE206}" srcId="{E98E8349-257A-4D9A-9EFA-688B03DC14AE}" destId="{7872673D-2028-4305-A7AE-C234979DE58E}" srcOrd="3" destOrd="0" parTransId="{58954FB6-D6F6-44FA-A081-419745F97DD3}" sibTransId="{68825904-689A-4722-B6D7-15E93313B179}"/>
    <dgm:cxn modelId="{64E865D1-9A4C-4602-8426-A624245D3B02}" srcId="{2D11F04A-A2BB-49ED-A85F-8ADB34279A2A}" destId="{E98E8349-257A-4D9A-9EFA-688B03DC14AE}" srcOrd="1" destOrd="0" parTransId="{8B1834EF-CEFF-4B6E-A6E0-73973E6D4438}" sibTransId="{0CA5DD47-7333-48A7-9FD5-29E10194E249}"/>
    <dgm:cxn modelId="{515612A4-BC79-47DA-A25D-2338AE708B07}" type="presOf" srcId="{C4A4A829-6A2A-46DC-94A2-AAE470784269}" destId="{AB84ACCE-BDC7-4443-99E0-A4EE02244AE0}" srcOrd="0" destOrd="2" presId="urn:microsoft.com/office/officeart/2005/8/layout/vList5"/>
    <dgm:cxn modelId="{6518A7D3-7111-4364-BC96-4FE4B4DC1D56}" type="presParOf" srcId="{BE7C4C30-A757-49B4-BD11-DE2809935399}" destId="{752F3540-DB71-44D9-A53B-DBD74AE7D615}" srcOrd="0" destOrd="0" presId="urn:microsoft.com/office/officeart/2005/8/layout/vList5"/>
    <dgm:cxn modelId="{064DF53C-8574-44F9-8D1D-15226ED1BDAC}" type="presParOf" srcId="{752F3540-DB71-44D9-A53B-DBD74AE7D615}" destId="{31B7E8CF-A46D-4070-8C67-BF44E232B8FF}" srcOrd="0" destOrd="0" presId="urn:microsoft.com/office/officeart/2005/8/layout/vList5"/>
    <dgm:cxn modelId="{D6005CD7-5354-481B-83BA-6719BF8EA31C}" type="presParOf" srcId="{752F3540-DB71-44D9-A53B-DBD74AE7D615}" destId="{AB84ACCE-BDC7-4443-99E0-A4EE02244AE0}" srcOrd="1" destOrd="0" presId="urn:microsoft.com/office/officeart/2005/8/layout/vList5"/>
    <dgm:cxn modelId="{F2972C1B-1B0E-4159-A7B4-42AC8485AE7A}" type="presParOf" srcId="{BE7C4C30-A757-49B4-BD11-DE2809935399}" destId="{49308F32-C554-4931-A5E9-8D970AA4AB96}" srcOrd="1" destOrd="0" presId="urn:microsoft.com/office/officeart/2005/8/layout/vList5"/>
    <dgm:cxn modelId="{AE47508A-1DBE-47B2-AD7F-1E12303FD70B}" type="presParOf" srcId="{BE7C4C30-A757-49B4-BD11-DE2809935399}" destId="{4568C23B-35BB-4B4E-BF6F-EEB234E9A0DA}" srcOrd="2" destOrd="0" presId="urn:microsoft.com/office/officeart/2005/8/layout/vList5"/>
    <dgm:cxn modelId="{CFDA6488-97F3-40AF-8D66-9B9610C9D1D7}" type="presParOf" srcId="{4568C23B-35BB-4B4E-BF6F-EEB234E9A0DA}" destId="{E9FCAE20-6BFB-4288-A16E-4C9172FCED7A}" srcOrd="0" destOrd="0" presId="urn:microsoft.com/office/officeart/2005/8/layout/vList5"/>
    <dgm:cxn modelId="{F943CBF8-3C53-4FF2-A84E-1F555F81EAD5}" type="presParOf" srcId="{4568C23B-35BB-4B4E-BF6F-EEB234E9A0DA}" destId="{0D3FBBB1-C62A-44B5-8F4D-C4305C312B2C}" srcOrd="1" destOrd="0" presId="urn:microsoft.com/office/officeart/2005/8/layout/vList5"/>
    <dgm:cxn modelId="{9F59F62D-B45F-4B1B-BFD3-AC5DFB783A80}" type="presParOf" srcId="{BE7C4C30-A757-49B4-BD11-DE2809935399}" destId="{BF8CA62B-BB28-4488-8C1B-9F50577FEAEA}" srcOrd="3" destOrd="0" presId="urn:microsoft.com/office/officeart/2005/8/layout/vList5"/>
    <dgm:cxn modelId="{1D7A2A0D-6A4B-4222-81DD-DF017E06BAF8}" type="presParOf" srcId="{BE7C4C30-A757-49B4-BD11-DE2809935399}" destId="{A5B929BD-6540-4D1C-97D8-D179276044D2}" srcOrd="4" destOrd="0" presId="urn:microsoft.com/office/officeart/2005/8/layout/vList5"/>
    <dgm:cxn modelId="{C8897879-C0F4-4EAD-87F7-72862F0B18C0}" type="presParOf" srcId="{A5B929BD-6540-4D1C-97D8-D179276044D2}" destId="{5418A36B-4844-4112-ABC7-DA1FD40C9DAB}" srcOrd="0" destOrd="0" presId="urn:microsoft.com/office/officeart/2005/8/layout/vList5"/>
    <dgm:cxn modelId="{6731BD76-F8B8-45C5-B608-8AB934D9BA94}" type="presParOf" srcId="{A5B929BD-6540-4D1C-97D8-D179276044D2}" destId="{BBD84DF9-15ED-4FF6-B566-E19548EC2823}"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8D09E4-BE3F-46AE-8D90-94CCC69DAABB}"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13ADBED5-7453-455A-B0DA-B286BFC6E40C}">
      <dgm:prSet phldrT="[Text]"/>
      <dgm:spPr/>
      <dgm:t>
        <a:bodyPr/>
        <a:lstStyle/>
        <a:p>
          <a:r>
            <a:rPr lang="en-US" dirty="0"/>
            <a:t>TRANSPORT</a:t>
          </a:r>
        </a:p>
      </dgm:t>
    </dgm:pt>
    <dgm:pt modelId="{F410A58B-BDEA-42DF-8466-A6499B191E22}" type="parTrans" cxnId="{979775BD-BAD0-4A6B-8EE7-3D6497B82E02}">
      <dgm:prSet/>
      <dgm:spPr/>
      <dgm:t>
        <a:bodyPr/>
        <a:lstStyle/>
        <a:p>
          <a:endParaRPr lang="en-US"/>
        </a:p>
      </dgm:t>
    </dgm:pt>
    <dgm:pt modelId="{F89519C9-8478-42E7-851D-D065A22451DE}" type="sibTrans" cxnId="{979775BD-BAD0-4A6B-8EE7-3D6497B82E02}">
      <dgm:prSet/>
      <dgm:spPr/>
      <dgm:t>
        <a:bodyPr/>
        <a:lstStyle/>
        <a:p>
          <a:endParaRPr lang="en-US"/>
        </a:p>
      </dgm:t>
    </dgm:pt>
    <dgm:pt modelId="{40329E63-BF9F-4B69-915A-00329BD0E907}">
      <dgm:prSet phldrT="[Text]"/>
      <dgm:spPr/>
      <dgm:t>
        <a:bodyPr/>
        <a:lstStyle/>
        <a:p>
          <a:r>
            <a:rPr lang="en-US" dirty="0"/>
            <a:t>“Golden hour”</a:t>
          </a:r>
        </a:p>
      </dgm:t>
    </dgm:pt>
    <dgm:pt modelId="{E7A2FBB1-C28F-499C-A5EF-ACC21AC179BB}" type="parTrans" cxnId="{FB0A0741-43E0-4F5F-96D2-CF78E0851F54}">
      <dgm:prSet/>
      <dgm:spPr/>
      <dgm:t>
        <a:bodyPr/>
        <a:lstStyle/>
        <a:p>
          <a:endParaRPr lang="en-US"/>
        </a:p>
      </dgm:t>
    </dgm:pt>
    <dgm:pt modelId="{F5FDDD0E-D530-4768-9DC5-71DDAF4F2AE8}" type="sibTrans" cxnId="{FB0A0741-43E0-4F5F-96D2-CF78E0851F54}">
      <dgm:prSet/>
      <dgm:spPr/>
      <dgm:t>
        <a:bodyPr/>
        <a:lstStyle/>
        <a:p>
          <a:endParaRPr lang="en-US"/>
        </a:p>
      </dgm:t>
    </dgm:pt>
    <dgm:pt modelId="{130B476F-960D-41E2-8EBC-722C2EE2028B}">
      <dgm:prSet phldrT="[Text]" phldr="1"/>
      <dgm:spPr/>
      <dgm:t>
        <a:bodyPr/>
        <a:lstStyle/>
        <a:p>
          <a:endParaRPr lang="en-US" dirty="0"/>
        </a:p>
      </dgm:t>
    </dgm:pt>
    <dgm:pt modelId="{C65F9394-CD0B-4340-9A51-74D83DCC1F76}" type="parTrans" cxnId="{CC673DA1-7A6C-45F5-8973-A6214889FB81}">
      <dgm:prSet/>
      <dgm:spPr/>
      <dgm:t>
        <a:bodyPr/>
        <a:lstStyle/>
        <a:p>
          <a:endParaRPr lang="en-US"/>
        </a:p>
      </dgm:t>
    </dgm:pt>
    <dgm:pt modelId="{E9750E2D-F4C5-4C4F-9029-38B412E51977}" type="sibTrans" cxnId="{CC673DA1-7A6C-45F5-8973-A6214889FB81}">
      <dgm:prSet/>
      <dgm:spPr/>
      <dgm:t>
        <a:bodyPr/>
        <a:lstStyle/>
        <a:p>
          <a:endParaRPr lang="en-US"/>
        </a:p>
      </dgm:t>
    </dgm:pt>
    <dgm:pt modelId="{AD88AF85-CF5A-4469-8E84-804EC8689217}">
      <dgm:prSet phldrT="[Text]"/>
      <dgm:spPr/>
      <dgm:t>
        <a:bodyPr/>
        <a:lstStyle/>
        <a:p>
          <a:r>
            <a:rPr lang="en-US" dirty="0"/>
            <a:t>EMERGENCY</a:t>
          </a:r>
        </a:p>
        <a:p>
          <a:r>
            <a:rPr lang="en-US" dirty="0"/>
            <a:t>DEPARTMENT</a:t>
          </a:r>
        </a:p>
        <a:p>
          <a:r>
            <a:rPr lang="en-US" dirty="0"/>
            <a:t>PREPARATION</a:t>
          </a:r>
        </a:p>
      </dgm:t>
    </dgm:pt>
    <dgm:pt modelId="{5ED72CE5-F991-4505-B5A0-4801C6DE32A1}" type="parTrans" cxnId="{059E2A75-E77C-470B-94E9-35A042497DC6}">
      <dgm:prSet/>
      <dgm:spPr/>
      <dgm:t>
        <a:bodyPr/>
        <a:lstStyle/>
        <a:p>
          <a:endParaRPr lang="en-US"/>
        </a:p>
      </dgm:t>
    </dgm:pt>
    <dgm:pt modelId="{C5E84E04-7FEE-46DB-B4A6-535BA21B1CF2}" type="sibTrans" cxnId="{059E2A75-E77C-470B-94E9-35A042497DC6}">
      <dgm:prSet/>
      <dgm:spPr/>
      <dgm:t>
        <a:bodyPr/>
        <a:lstStyle/>
        <a:p>
          <a:endParaRPr lang="en-US"/>
        </a:p>
      </dgm:t>
    </dgm:pt>
    <dgm:pt modelId="{804CEA21-0E11-430F-B647-EB5B58EE5920}">
      <dgm:prSet phldrT="[Text]"/>
      <dgm:spPr/>
      <dgm:t>
        <a:bodyPr/>
        <a:lstStyle/>
        <a:p>
          <a:r>
            <a:rPr lang="en-US" dirty="0"/>
            <a:t>Prehospital notification and telemetry</a:t>
          </a:r>
        </a:p>
      </dgm:t>
    </dgm:pt>
    <dgm:pt modelId="{95B20FAB-D64D-4F16-A1E5-A888263A6940}" type="parTrans" cxnId="{128F5941-8CA9-4994-9B77-1CD4B9B5329B}">
      <dgm:prSet/>
      <dgm:spPr/>
      <dgm:t>
        <a:bodyPr/>
        <a:lstStyle/>
        <a:p>
          <a:endParaRPr lang="en-US"/>
        </a:p>
      </dgm:t>
    </dgm:pt>
    <dgm:pt modelId="{B73192A5-CA15-47FF-B253-13911D35B7A6}" type="sibTrans" cxnId="{128F5941-8CA9-4994-9B77-1CD4B9B5329B}">
      <dgm:prSet/>
      <dgm:spPr/>
      <dgm:t>
        <a:bodyPr/>
        <a:lstStyle/>
        <a:p>
          <a:endParaRPr lang="en-US"/>
        </a:p>
      </dgm:t>
    </dgm:pt>
    <dgm:pt modelId="{0FB2FC2B-4944-488D-B0C3-8F34110B618A}">
      <dgm:prSet phldrT="[Text]"/>
      <dgm:spPr/>
      <dgm:t>
        <a:bodyPr/>
        <a:lstStyle/>
        <a:p>
          <a:r>
            <a:rPr lang="en-US" dirty="0"/>
            <a:t>Multidisciplinary team, OR,OT</a:t>
          </a:r>
        </a:p>
      </dgm:t>
    </dgm:pt>
    <dgm:pt modelId="{0BEC59E7-D60B-476B-A302-6F44EE505294}" type="parTrans" cxnId="{F151BCB6-A7CA-43A0-B4C8-68B7682633DD}">
      <dgm:prSet/>
      <dgm:spPr/>
      <dgm:t>
        <a:bodyPr/>
        <a:lstStyle/>
        <a:p>
          <a:endParaRPr lang="en-US"/>
        </a:p>
      </dgm:t>
    </dgm:pt>
    <dgm:pt modelId="{3A91681E-6B3C-4C14-A8F1-1B3890BE6C12}" type="sibTrans" cxnId="{F151BCB6-A7CA-43A0-B4C8-68B7682633DD}">
      <dgm:prSet/>
      <dgm:spPr/>
      <dgm:t>
        <a:bodyPr/>
        <a:lstStyle/>
        <a:p>
          <a:endParaRPr lang="en-US"/>
        </a:p>
      </dgm:t>
    </dgm:pt>
    <dgm:pt modelId="{54A3D66E-7E0F-4730-9D4B-F8B27886A890}">
      <dgm:prSet phldrT="[Text]"/>
      <dgm:spPr/>
      <dgm:t>
        <a:bodyPr/>
        <a:lstStyle/>
        <a:p>
          <a:r>
            <a:rPr lang="en-US" dirty="0"/>
            <a:t>EMERGENCY </a:t>
          </a:r>
        </a:p>
        <a:p>
          <a:r>
            <a:rPr lang="en-US" dirty="0"/>
            <a:t>DEPARTMENT</a:t>
          </a:r>
        </a:p>
        <a:p>
          <a:r>
            <a:rPr lang="en-US" dirty="0"/>
            <a:t>EVALUATION</a:t>
          </a:r>
        </a:p>
      </dgm:t>
    </dgm:pt>
    <dgm:pt modelId="{9BF98E66-2B8A-447C-A215-2B6F7F836B20}" type="parTrans" cxnId="{5C1B7682-CDD7-447F-8D08-F7450DB40A24}">
      <dgm:prSet/>
      <dgm:spPr/>
      <dgm:t>
        <a:bodyPr/>
        <a:lstStyle/>
        <a:p>
          <a:endParaRPr lang="en-US"/>
        </a:p>
      </dgm:t>
    </dgm:pt>
    <dgm:pt modelId="{A1CF762D-5003-40F4-AC89-843235A0061A}" type="sibTrans" cxnId="{5C1B7682-CDD7-447F-8D08-F7450DB40A24}">
      <dgm:prSet/>
      <dgm:spPr/>
      <dgm:t>
        <a:bodyPr/>
        <a:lstStyle/>
        <a:p>
          <a:endParaRPr lang="en-US"/>
        </a:p>
      </dgm:t>
    </dgm:pt>
    <dgm:pt modelId="{64A411AA-BA7C-491E-89EB-0345710E4D1F}">
      <dgm:prSet phldrT="[Text]"/>
      <dgm:spPr/>
      <dgm:t>
        <a:bodyPr/>
        <a:lstStyle/>
        <a:p>
          <a:r>
            <a:rPr lang="en-US" dirty="0"/>
            <a:t>Primary and Secondary Surveys</a:t>
          </a:r>
        </a:p>
      </dgm:t>
    </dgm:pt>
    <dgm:pt modelId="{40C55E1D-DF44-4614-B7AA-0CAEC90F7CDE}" type="parTrans" cxnId="{2F20E296-6775-4ABD-92A5-2832F9C4E4BC}">
      <dgm:prSet/>
      <dgm:spPr/>
      <dgm:t>
        <a:bodyPr/>
        <a:lstStyle/>
        <a:p>
          <a:endParaRPr lang="en-US"/>
        </a:p>
      </dgm:t>
    </dgm:pt>
    <dgm:pt modelId="{00F57062-CE4E-4949-827F-B37FF97F59DB}" type="sibTrans" cxnId="{2F20E296-6775-4ABD-92A5-2832F9C4E4BC}">
      <dgm:prSet/>
      <dgm:spPr/>
      <dgm:t>
        <a:bodyPr/>
        <a:lstStyle/>
        <a:p>
          <a:endParaRPr lang="en-US"/>
        </a:p>
      </dgm:t>
    </dgm:pt>
    <dgm:pt modelId="{0640CF7E-619A-4960-8FFE-1B12AB9D1CA0}">
      <dgm:prSet phldrT="[Text]"/>
      <dgm:spPr/>
      <dgm:t>
        <a:bodyPr/>
        <a:lstStyle/>
        <a:p>
          <a:r>
            <a:rPr lang="en-US" dirty="0"/>
            <a:t>Reasses</a:t>
          </a:r>
        </a:p>
      </dgm:t>
    </dgm:pt>
    <dgm:pt modelId="{E2247410-594A-4CAE-849A-53368D92E4A2}" type="parTrans" cxnId="{3ED2CE6F-E72B-48F9-8E84-1048A96BC689}">
      <dgm:prSet/>
      <dgm:spPr/>
      <dgm:t>
        <a:bodyPr/>
        <a:lstStyle/>
        <a:p>
          <a:endParaRPr lang="en-US"/>
        </a:p>
      </dgm:t>
    </dgm:pt>
    <dgm:pt modelId="{760CFC0F-614D-431A-B749-E96BFFC18092}" type="sibTrans" cxnId="{3ED2CE6F-E72B-48F9-8E84-1048A96BC689}">
      <dgm:prSet/>
      <dgm:spPr/>
      <dgm:t>
        <a:bodyPr/>
        <a:lstStyle/>
        <a:p>
          <a:endParaRPr lang="en-US"/>
        </a:p>
      </dgm:t>
    </dgm:pt>
    <dgm:pt modelId="{F0BF9224-F526-4F3C-ADD9-A902EC53820D}" type="pres">
      <dgm:prSet presAssocID="{158D09E4-BE3F-46AE-8D90-94CCC69DAABB}" presName="Name0" presStyleCnt="0">
        <dgm:presLayoutVars>
          <dgm:dir/>
          <dgm:animLvl val="lvl"/>
          <dgm:resizeHandles val="exact"/>
        </dgm:presLayoutVars>
      </dgm:prSet>
      <dgm:spPr/>
      <dgm:t>
        <a:bodyPr/>
        <a:lstStyle/>
        <a:p>
          <a:endParaRPr lang="en-US"/>
        </a:p>
      </dgm:t>
    </dgm:pt>
    <dgm:pt modelId="{5EB3B213-C421-4EE7-9C66-8ECA3DD0DE38}" type="pres">
      <dgm:prSet presAssocID="{13ADBED5-7453-455A-B0DA-B286BFC6E40C}" presName="linNode" presStyleCnt="0"/>
      <dgm:spPr/>
    </dgm:pt>
    <dgm:pt modelId="{67BD19A0-47CE-4B06-AB0F-56B3083DD0BB}" type="pres">
      <dgm:prSet presAssocID="{13ADBED5-7453-455A-B0DA-B286BFC6E40C}" presName="parentText" presStyleLbl="node1" presStyleIdx="0" presStyleCnt="3" custLinFactNeighborX="1680" custLinFactNeighborY="-5025">
        <dgm:presLayoutVars>
          <dgm:chMax val="1"/>
          <dgm:bulletEnabled val="1"/>
        </dgm:presLayoutVars>
      </dgm:prSet>
      <dgm:spPr/>
      <dgm:t>
        <a:bodyPr/>
        <a:lstStyle/>
        <a:p>
          <a:endParaRPr lang="en-US"/>
        </a:p>
      </dgm:t>
    </dgm:pt>
    <dgm:pt modelId="{16A64DB4-30CA-4DA6-9351-CFE86EF9813A}" type="pres">
      <dgm:prSet presAssocID="{13ADBED5-7453-455A-B0DA-B286BFC6E40C}" presName="descendantText" presStyleLbl="alignAccFollowNode1" presStyleIdx="0" presStyleCnt="3">
        <dgm:presLayoutVars>
          <dgm:bulletEnabled val="1"/>
        </dgm:presLayoutVars>
      </dgm:prSet>
      <dgm:spPr/>
      <dgm:t>
        <a:bodyPr/>
        <a:lstStyle/>
        <a:p>
          <a:endParaRPr lang="en-US"/>
        </a:p>
      </dgm:t>
    </dgm:pt>
    <dgm:pt modelId="{5FD5F375-8CA5-4CDC-AE45-0E7039668331}" type="pres">
      <dgm:prSet presAssocID="{F89519C9-8478-42E7-851D-D065A22451DE}" presName="sp" presStyleCnt="0"/>
      <dgm:spPr/>
    </dgm:pt>
    <dgm:pt modelId="{98943533-8F88-433E-ACB9-687CEDF0E5EB}" type="pres">
      <dgm:prSet presAssocID="{AD88AF85-CF5A-4469-8E84-804EC8689217}" presName="linNode" presStyleCnt="0"/>
      <dgm:spPr/>
    </dgm:pt>
    <dgm:pt modelId="{2A5288C1-C235-4295-A2CF-74833E3A66BD}" type="pres">
      <dgm:prSet presAssocID="{AD88AF85-CF5A-4469-8E84-804EC8689217}" presName="parentText" presStyleLbl="node1" presStyleIdx="1" presStyleCnt="3">
        <dgm:presLayoutVars>
          <dgm:chMax val="1"/>
          <dgm:bulletEnabled val="1"/>
        </dgm:presLayoutVars>
      </dgm:prSet>
      <dgm:spPr/>
      <dgm:t>
        <a:bodyPr/>
        <a:lstStyle/>
        <a:p>
          <a:endParaRPr lang="en-US"/>
        </a:p>
      </dgm:t>
    </dgm:pt>
    <dgm:pt modelId="{7FDD2A03-11FB-43B3-85C4-EC9C6114AF16}" type="pres">
      <dgm:prSet presAssocID="{AD88AF85-CF5A-4469-8E84-804EC8689217}" presName="descendantText" presStyleLbl="alignAccFollowNode1" presStyleIdx="1" presStyleCnt="3" custLinFactNeighborX="2201" custLinFactNeighborY="26646">
        <dgm:presLayoutVars>
          <dgm:bulletEnabled val="1"/>
        </dgm:presLayoutVars>
      </dgm:prSet>
      <dgm:spPr/>
      <dgm:t>
        <a:bodyPr/>
        <a:lstStyle/>
        <a:p>
          <a:endParaRPr lang="en-US"/>
        </a:p>
      </dgm:t>
    </dgm:pt>
    <dgm:pt modelId="{152CAD8B-7848-4071-8161-F57416D7A943}" type="pres">
      <dgm:prSet presAssocID="{C5E84E04-7FEE-46DB-B4A6-535BA21B1CF2}" presName="sp" presStyleCnt="0"/>
      <dgm:spPr/>
    </dgm:pt>
    <dgm:pt modelId="{44FA7EB3-480E-42AE-A72F-21CC1BC5115D}" type="pres">
      <dgm:prSet presAssocID="{54A3D66E-7E0F-4730-9D4B-F8B27886A890}" presName="linNode" presStyleCnt="0"/>
      <dgm:spPr/>
    </dgm:pt>
    <dgm:pt modelId="{67C1C1B1-4E04-4022-931A-317C27A53D86}" type="pres">
      <dgm:prSet presAssocID="{54A3D66E-7E0F-4730-9D4B-F8B27886A890}" presName="parentText" presStyleLbl="node1" presStyleIdx="2" presStyleCnt="3">
        <dgm:presLayoutVars>
          <dgm:chMax val="1"/>
          <dgm:bulletEnabled val="1"/>
        </dgm:presLayoutVars>
      </dgm:prSet>
      <dgm:spPr/>
      <dgm:t>
        <a:bodyPr/>
        <a:lstStyle/>
        <a:p>
          <a:endParaRPr lang="en-US"/>
        </a:p>
      </dgm:t>
    </dgm:pt>
    <dgm:pt modelId="{0A6728CD-4D73-4B08-A0B6-206A01573EAA}" type="pres">
      <dgm:prSet presAssocID="{54A3D66E-7E0F-4730-9D4B-F8B27886A890}" presName="descendantText" presStyleLbl="alignAccFollowNode1" presStyleIdx="2" presStyleCnt="3">
        <dgm:presLayoutVars>
          <dgm:bulletEnabled val="1"/>
        </dgm:presLayoutVars>
      </dgm:prSet>
      <dgm:spPr/>
      <dgm:t>
        <a:bodyPr/>
        <a:lstStyle/>
        <a:p>
          <a:endParaRPr lang="en-US"/>
        </a:p>
      </dgm:t>
    </dgm:pt>
  </dgm:ptLst>
  <dgm:cxnLst>
    <dgm:cxn modelId="{CCEA3148-BDDF-403B-9696-97C282DEAEC0}" type="presOf" srcId="{40329E63-BF9F-4B69-915A-00329BD0E907}" destId="{16A64DB4-30CA-4DA6-9351-CFE86EF9813A}" srcOrd="0" destOrd="0" presId="urn:microsoft.com/office/officeart/2005/8/layout/vList5"/>
    <dgm:cxn modelId="{128F5941-8CA9-4994-9B77-1CD4B9B5329B}" srcId="{AD88AF85-CF5A-4469-8E84-804EC8689217}" destId="{804CEA21-0E11-430F-B647-EB5B58EE5920}" srcOrd="0" destOrd="0" parTransId="{95B20FAB-D64D-4F16-A1E5-A888263A6940}" sibTransId="{B73192A5-CA15-47FF-B253-13911D35B7A6}"/>
    <dgm:cxn modelId="{E7F3F2D9-35C3-4D9C-8390-5E96AAA56111}" type="presOf" srcId="{158D09E4-BE3F-46AE-8D90-94CCC69DAABB}" destId="{F0BF9224-F526-4F3C-ADD9-A902EC53820D}" srcOrd="0" destOrd="0" presId="urn:microsoft.com/office/officeart/2005/8/layout/vList5"/>
    <dgm:cxn modelId="{2F20E296-6775-4ABD-92A5-2832F9C4E4BC}" srcId="{54A3D66E-7E0F-4730-9D4B-F8B27886A890}" destId="{64A411AA-BA7C-491E-89EB-0345710E4D1F}" srcOrd="0" destOrd="0" parTransId="{40C55E1D-DF44-4614-B7AA-0CAEC90F7CDE}" sibTransId="{00F57062-CE4E-4949-827F-B37FF97F59DB}"/>
    <dgm:cxn modelId="{22E3F2AF-4E89-44A9-86F5-C1A9DB4691C3}" type="presOf" srcId="{13ADBED5-7453-455A-B0DA-B286BFC6E40C}" destId="{67BD19A0-47CE-4B06-AB0F-56B3083DD0BB}" srcOrd="0" destOrd="0" presId="urn:microsoft.com/office/officeart/2005/8/layout/vList5"/>
    <dgm:cxn modelId="{ED89E171-2D79-40AF-9990-AE98308AAD04}" type="presOf" srcId="{130B476F-960D-41E2-8EBC-722C2EE2028B}" destId="{16A64DB4-30CA-4DA6-9351-CFE86EF9813A}" srcOrd="0" destOrd="1" presId="urn:microsoft.com/office/officeart/2005/8/layout/vList5"/>
    <dgm:cxn modelId="{3ED2CE6F-E72B-48F9-8E84-1048A96BC689}" srcId="{54A3D66E-7E0F-4730-9D4B-F8B27886A890}" destId="{0640CF7E-619A-4960-8FFE-1B12AB9D1CA0}" srcOrd="1" destOrd="0" parTransId="{E2247410-594A-4CAE-849A-53368D92E4A2}" sibTransId="{760CFC0F-614D-431A-B749-E96BFFC18092}"/>
    <dgm:cxn modelId="{4FEEC929-0FDB-44E4-8A6A-25AF2916AA11}" type="presOf" srcId="{AD88AF85-CF5A-4469-8E84-804EC8689217}" destId="{2A5288C1-C235-4295-A2CF-74833E3A66BD}" srcOrd="0" destOrd="0" presId="urn:microsoft.com/office/officeart/2005/8/layout/vList5"/>
    <dgm:cxn modelId="{174E3ACD-6A95-4A1E-92E4-AB1419094561}" type="presOf" srcId="{54A3D66E-7E0F-4730-9D4B-F8B27886A890}" destId="{67C1C1B1-4E04-4022-931A-317C27A53D86}" srcOrd="0" destOrd="0" presId="urn:microsoft.com/office/officeart/2005/8/layout/vList5"/>
    <dgm:cxn modelId="{979775BD-BAD0-4A6B-8EE7-3D6497B82E02}" srcId="{158D09E4-BE3F-46AE-8D90-94CCC69DAABB}" destId="{13ADBED5-7453-455A-B0DA-B286BFC6E40C}" srcOrd="0" destOrd="0" parTransId="{F410A58B-BDEA-42DF-8466-A6499B191E22}" sibTransId="{F89519C9-8478-42E7-851D-D065A22451DE}"/>
    <dgm:cxn modelId="{059E2A75-E77C-470B-94E9-35A042497DC6}" srcId="{158D09E4-BE3F-46AE-8D90-94CCC69DAABB}" destId="{AD88AF85-CF5A-4469-8E84-804EC8689217}" srcOrd="1" destOrd="0" parTransId="{5ED72CE5-F991-4505-B5A0-4801C6DE32A1}" sibTransId="{C5E84E04-7FEE-46DB-B4A6-535BA21B1CF2}"/>
    <dgm:cxn modelId="{9FC5EB1E-A615-4946-A0F9-0710515F2092}" type="presOf" srcId="{0FB2FC2B-4944-488D-B0C3-8F34110B618A}" destId="{7FDD2A03-11FB-43B3-85C4-EC9C6114AF16}" srcOrd="0" destOrd="1" presId="urn:microsoft.com/office/officeart/2005/8/layout/vList5"/>
    <dgm:cxn modelId="{FB0A0741-43E0-4F5F-96D2-CF78E0851F54}" srcId="{13ADBED5-7453-455A-B0DA-B286BFC6E40C}" destId="{40329E63-BF9F-4B69-915A-00329BD0E907}" srcOrd="0" destOrd="0" parTransId="{E7A2FBB1-C28F-499C-A5EF-ACC21AC179BB}" sibTransId="{F5FDDD0E-D530-4768-9DC5-71DDAF4F2AE8}"/>
    <dgm:cxn modelId="{AB1C2355-AADF-4104-A593-98652B4C2409}" type="presOf" srcId="{0640CF7E-619A-4960-8FFE-1B12AB9D1CA0}" destId="{0A6728CD-4D73-4B08-A0B6-206A01573EAA}" srcOrd="0" destOrd="1" presId="urn:microsoft.com/office/officeart/2005/8/layout/vList5"/>
    <dgm:cxn modelId="{CC673DA1-7A6C-45F5-8973-A6214889FB81}" srcId="{13ADBED5-7453-455A-B0DA-B286BFC6E40C}" destId="{130B476F-960D-41E2-8EBC-722C2EE2028B}" srcOrd="1" destOrd="0" parTransId="{C65F9394-CD0B-4340-9A51-74D83DCC1F76}" sibTransId="{E9750E2D-F4C5-4C4F-9029-38B412E51977}"/>
    <dgm:cxn modelId="{5C1B7682-CDD7-447F-8D08-F7450DB40A24}" srcId="{158D09E4-BE3F-46AE-8D90-94CCC69DAABB}" destId="{54A3D66E-7E0F-4730-9D4B-F8B27886A890}" srcOrd="2" destOrd="0" parTransId="{9BF98E66-2B8A-447C-A215-2B6F7F836B20}" sibTransId="{A1CF762D-5003-40F4-AC89-843235A0061A}"/>
    <dgm:cxn modelId="{7862E5AA-5A5F-405A-82E6-8859ED7B44D6}" type="presOf" srcId="{64A411AA-BA7C-491E-89EB-0345710E4D1F}" destId="{0A6728CD-4D73-4B08-A0B6-206A01573EAA}" srcOrd="0" destOrd="0" presId="urn:microsoft.com/office/officeart/2005/8/layout/vList5"/>
    <dgm:cxn modelId="{435B67BF-181E-4E6F-A80D-CCD25DDD886C}" type="presOf" srcId="{804CEA21-0E11-430F-B647-EB5B58EE5920}" destId="{7FDD2A03-11FB-43B3-85C4-EC9C6114AF16}" srcOrd="0" destOrd="0" presId="urn:microsoft.com/office/officeart/2005/8/layout/vList5"/>
    <dgm:cxn modelId="{F151BCB6-A7CA-43A0-B4C8-68B7682633DD}" srcId="{AD88AF85-CF5A-4469-8E84-804EC8689217}" destId="{0FB2FC2B-4944-488D-B0C3-8F34110B618A}" srcOrd="1" destOrd="0" parTransId="{0BEC59E7-D60B-476B-A302-6F44EE505294}" sibTransId="{3A91681E-6B3C-4C14-A8F1-1B3890BE6C12}"/>
    <dgm:cxn modelId="{9E6DC45E-643D-42D4-B21F-FCB8DFD33A76}" type="presParOf" srcId="{F0BF9224-F526-4F3C-ADD9-A902EC53820D}" destId="{5EB3B213-C421-4EE7-9C66-8ECA3DD0DE38}" srcOrd="0" destOrd="0" presId="urn:microsoft.com/office/officeart/2005/8/layout/vList5"/>
    <dgm:cxn modelId="{7FE0FE4B-FCD3-44A4-8B47-A5D515EF21BA}" type="presParOf" srcId="{5EB3B213-C421-4EE7-9C66-8ECA3DD0DE38}" destId="{67BD19A0-47CE-4B06-AB0F-56B3083DD0BB}" srcOrd="0" destOrd="0" presId="urn:microsoft.com/office/officeart/2005/8/layout/vList5"/>
    <dgm:cxn modelId="{69D4A474-5392-48D5-9E82-E02890EAB038}" type="presParOf" srcId="{5EB3B213-C421-4EE7-9C66-8ECA3DD0DE38}" destId="{16A64DB4-30CA-4DA6-9351-CFE86EF9813A}" srcOrd="1" destOrd="0" presId="urn:microsoft.com/office/officeart/2005/8/layout/vList5"/>
    <dgm:cxn modelId="{443B5CE1-9B19-4317-8566-5B7BA756D4EF}" type="presParOf" srcId="{F0BF9224-F526-4F3C-ADD9-A902EC53820D}" destId="{5FD5F375-8CA5-4CDC-AE45-0E7039668331}" srcOrd="1" destOrd="0" presId="urn:microsoft.com/office/officeart/2005/8/layout/vList5"/>
    <dgm:cxn modelId="{FF2938B8-E7C4-4CAD-A7DD-DA06609B0586}" type="presParOf" srcId="{F0BF9224-F526-4F3C-ADD9-A902EC53820D}" destId="{98943533-8F88-433E-ACB9-687CEDF0E5EB}" srcOrd="2" destOrd="0" presId="urn:microsoft.com/office/officeart/2005/8/layout/vList5"/>
    <dgm:cxn modelId="{E42E57C7-4735-4DD0-86CD-D3906E0F2896}" type="presParOf" srcId="{98943533-8F88-433E-ACB9-687CEDF0E5EB}" destId="{2A5288C1-C235-4295-A2CF-74833E3A66BD}" srcOrd="0" destOrd="0" presId="urn:microsoft.com/office/officeart/2005/8/layout/vList5"/>
    <dgm:cxn modelId="{A5EE75F9-C36C-4EBF-9468-C51C1A8C38D2}" type="presParOf" srcId="{98943533-8F88-433E-ACB9-687CEDF0E5EB}" destId="{7FDD2A03-11FB-43B3-85C4-EC9C6114AF16}" srcOrd="1" destOrd="0" presId="urn:microsoft.com/office/officeart/2005/8/layout/vList5"/>
    <dgm:cxn modelId="{E438A08C-7441-4A76-8996-6120501FD54D}" type="presParOf" srcId="{F0BF9224-F526-4F3C-ADD9-A902EC53820D}" destId="{152CAD8B-7848-4071-8161-F57416D7A943}" srcOrd="3" destOrd="0" presId="urn:microsoft.com/office/officeart/2005/8/layout/vList5"/>
    <dgm:cxn modelId="{A1131D22-07C8-476B-BD18-9E5F0D51CB58}" type="presParOf" srcId="{F0BF9224-F526-4F3C-ADD9-A902EC53820D}" destId="{44FA7EB3-480E-42AE-A72F-21CC1BC5115D}" srcOrd="4" destOrd="0" presId="urn:microsoft.com/office/officeart/2005/8/layout/vList5"/>
    <dgm:cxn modelId="{D9F3CFD0-DB83-47BB-8409-D3C60C712B63}" type="presParOf" srcId="{44FA7EB3-480E-42AE-A72F-21CC1BC5115D}" destId="{67C1C1B1-4E04-4022-931A-317C27A53D86}" srcOrd="0" destOrd="0" presId="urn:microsoft.com/office/officeart/2005/8/layout/vList5"/>
    <dgm:cxn modelId="{B7883268-5588-43F2-8C85-E75D5FB79788}" type="presParOf" srcId="{44FA7EB3-480E-42AE-A72F-21CC1BC5115D}" destId="{0A6728CD-4D73-4B08-A0B6-206A01573EAA}"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4ACCE-BDC7-4443-99E0-A4EE02244AE0}">
      <dsp:nvSpPr>
        <dsp:cNvPr id="0" name=""/>
        <dsp:cNvSpPr/>
      </dsp:nvSpPr>
      <dsp:spPr>
        <a:xfrm rot="5400000">
          <a:off x="5024699" y="-1795274"/>
          <a:ext cx="1453753" cy="541324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Prehospital transfusion</a:t>
          </a:r>
        </a:p>
        <a:p>
          <a:pPr marL="228600" lvl="1" indent="-228600" algn="l" defTabSz="1155700">
            <a:lnSpc>
              <a:spcPct val="90000"/>
            </a:lnSpc>
            <a:spcBef>
              <a:spcPct val="0"/>
            </a:spcBef>
            <a:spcAft>
              <a:spcPct val="15000"/>
            </a:spcAft>
            <a:buChar char="•"/>
          </a:pPr>
          <a:r>
            <a:rPr lang="en-US" sz="2600" kern="1200" dirty="0"/>
            <a:t> Advanced resuscitative skills</a:t>
          </a:r>
        </a:p>
        <a:p>
          <a:pPr marL="228600" lvl="1" indent="-228600" algn="l" defTabSz="1155700">
            <a:lnSpc>
              <a:spcPct val="90000"/>
            </a:lnSpc>
            <a:spcBef>
              <a:spcPct val="0"/>
            </a:spcBef>
            <a:spcAft>
              <a:spcPct val="15000"/>
            </a:spcAft>
            <a:buChar char="•"/>
          </a:pPr>
          <a:endParaRPr lang="en-US" sz="2600" kern="1200" dirty="0"/>
        </a:p>
      </dsp:txBody>
      <dsp:txXfrm rot="-5400000">
        <a:off x="3044952" y="255439"/>
        <a:ext cx="5342282" cy="1311821"/>
      </dsp:txXfrm>
    </dsp:sp>
    <dsp:sp modelId="{31B7E8CF-A46D-4070-8C67-BF44E232B8FF}">
      <dsp:nvSpPr>
        <dsp:cNvPr id="0" name=""/>
        <dsp:cNvSpPr/>
      </dsp:nvSpPr>
      <dsp:spPr>
        <a:xfrm>
          <a:off x="0" y="59994"/>
          <a:ext cx="3044952" cy="18171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RAPID TRIAGE</a:t>
          </a:r>
        </a:p>
      </dsp:txBody>
      <dsp:txXfrm>
        <a:off x="88708" y="148702"/>
        <a:ext cx="2867536" cy="1639775"/>
      </dsp:txXfrm>
    </dsp:sp>
    <dsp:sp modelId="{0D3FBBB1-C62A-44B5-8F4D-C4305C312B2C}">
      <dsp:nvSpPr>
        <dsp:cNvPr id="0" name=""/>
        <dsp:cNvSpPr/>
      </dsp:nvSpPr>
      <dsp:spPr>
        <a:xfrm rot="5400000">
          <a:off x="5024699" y="112775"/>
          <a:ext cx="1453753" cy="541324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711200">
            <a:lnSpc>
              <a:spcPct val="90000"/>
            </a:lnSpc>
            <a:spcBef>
              <a:spcPct val="0"/>
            </a:spcBef>
            <a:spcAft>
              <a:spcPct val="15000"/>
            </a:spcAft>
            <a:buChar char="•"/>
          </a:pPr>
          <a:r>
            <a:rPr lang="en-US" sz="1600" b="1" kern="1200" dirty="0"/>
            <a:t>TORNIQUET USE</a:t>
          </a:r>
          <a:endParaRPr lang="en-US" sz="1800" b="1" kern="1200" dirty="0"/>
        </a:p>
        <a:p>
          <a:pPr marL="171450" lvl="1" indent="-171450" algn="l" defTabSz="711200">
            <a:lnSpc>
              <a:spcPct val="90000"/>
            </a:lnSpc>
            <a:spcBef>
              <a:spcPct val="0"/>
            </a:spcBef>
            <a:spcAft>
              <a:spcPct val="15000"/>
            </a:spcAft>
            <a:buChar char="•"/>
          </a:pPr>
          <a:r>
            <a:rPr lang="en-US" sz="1600" b="1" kern="1200" dirty="0"/>
            <a:t>HEMOSTATIC DRESSINGS</a:t>
          </a:r>
        </a:p>
        <a:p>
          <a:pPr marL="171450" lvl="1" indent="-171450" algn="l" defTabSz="711200">
            <a:lnSpc>
              <a:spcPct val="90000"/>
            </a:lnSpc>
            <a:spcBef>
              <a:spcPct val="0"/>
            </a:spcBef>
            <a:spcAft>
              <a:spcPct val="15000"/>
            </a:spcAft>
            <a:buChar char="•"/>
          </a:pPr>
          <a:r>
            <a:rPr lang="en-US" sz="1600" b="1" kern="1200" dirty="0"/>
            <a:t>AIRWAY&amp;BREATHING , CIRCULATION</a:t>
          </a:r>
        </a:p>
        <a:p>
          <a:pPr marL="171450" lvl="1" indent="-171450" algn="l" defTabSz="711200">
            <a:lnSpc>
              <a:spcPct val="90000"/>
            </a:lnSpc>
            <a:spcBef>
              <a:spcPct val="0"/>
            </a:spcBef>
            <a:spcAft>
              <a:spcPct val="15000"/>
            </a:spcAft>
            <a:buChar char="•"/>
          </a:pPr>
          <a:r>
            <a:rPr lang="en-US" sz="1600" b="1" kern="1200" dirty="0"/>
            <a:t>TRANEXAMIC ACID</a:t>
          </a:r>
        </a:p>
        <a:p>
          <a:pPr marL="171450" lvl="1" indent="-171450" algn="l" defTabSz="711200">
            <a:lnSpc>
              <a:spcPct val="90000"/>
            </a:lnSpc>
            <a:spcBef>
              <a:spcPct val="0"/>
            </a:spcBef>
            <a:spcAft>
              <a:spcPct val="15000"/>
            </a:spcAft>
            <a:buChar char="•"/>
          </a:pPr>
          <a:r>
            <a:rPr lang="en-US" sz="1600" b="1" kern="1200" dirty="0"/>
            <a:t>TEMPERATURE MANAGEMENT</a:t>
          </a:r>
        </a:p>
        <a:p>
          <a:pPr marL="171450" lvl="1" indent="-171450" algn="l" defTabSz="800100">
            <a:lnSpc>
              <a:spcPct val="90000"/>
            </a:lnSpc>
            <a:spcBef>
              <a:spcPct val="0"/>
            </a:spcBef>
            <a:spcAft>
              <a:spcPct val="15000"/>
            </a:spcAft>
            <a:buChar char="•"/>
          </a:pPr>
          <a:endParaRPr lang="en-US" sz="1800" kern="1200" dirty="0"/>
        </a:p>
        <a:p>
          <a:pPr marL="285750" lvl="1" indent="-285750" algn="l" defTabSz="1244600">
            <a:lnSpc>
              <a:spcPct val="90000"/>
            </a:lnSpc>
            <a:spcBef>
              <a:spcPct val="0"/>
            </a:spcBef>
            <a:spcAft>
              <a:spcPct val="15000"/>
            </a:spcAft>
            <a:buChar char="•"/>
          </a:pPr>
          <a:endParaRPr lang="en-US" sz="2800" kern="1200" dirty="0"/>
        </a:p>
      </dsp:txBody>
      <dsp:txXfrm rot="-5400000">
        <a:off x="3044952" y="2163488"/>
        <a:ext cx="5342282" cy="1311821"/>
      </dsp:txXfrm>
    </dsp:sp>
    <dsp:sp modelId="{E9FCAE20-6BFB-4288-A16E-4C9172FCED7A}">
      <dsp:nvSpPr>
        <dsp:cNvPr id="0" name=""/>
        <dsp:cNvSpPr/>
      </dsp:nvSpPr>
      <dsp:spPr>
        <a:xfrm>
          <a:off x="0" y="1910804"/>
          <a:ext cx="3044952" cy="18171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STABILIZATION</a:t>
          </a:r>
        </a:p>
      </dsp:txBody>
      <dsp:txXfrm>
        <a:off x="88708" y="1999512"/>
        <a:ext cx="2867536" cy="1639775"/>
      </dsp:txXfrm>
    </dsp:sp>
    <dsp:sp modelId="{BBD84DF9-15ED-4FF6-B566-E19548EC2823}">
      <dsp:nvSpPr>
        <dsp:cNvPr id="0" name=""/>
        <dsp:cNvSpPr/>
      </dsp:nvSpPr>
      <dsp:spPr>
        <a:xfrm rot="5400000">
          <a:off x="4983592" y="2024621"/>
          <a:ext cx="1453753" cy="541324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GOLDEN HOUR</a:t>
          </a:r>
        </a:p>
        <a:p>
          <a:pPr marL="228600" lvl="1" indent="-228600" algn="l" defTabSz="1155700">
            <a:lnSpc>
              <a:spcPct val="90000"/>
            </a:lnSpc>
            <a:spcBef>
              <a:spcPct val="0"/>
            </a:spcBef>
            <a:spcAft>
              <a:spcPct val="15000"/>
            </a:spcAft>
            <a:buChar char="•"/>
          </a:pPr>
          <a:endParaRPr lang="en-US" sz="2600" kern="1200" dirty="0"/>
        </a:p>
      </dsp:txBody>
      <dsp:txXfrm rot="-5400000">
        <a:off x="3003845" y="4075334"/>
        <a:ext cx="5342282" cy="1311821"/>
      </dsp:txXfrm>
    </dsp:sp>
    <dsp:sp modelId="{5418A36B-4844-4112-ABC7-DA1FD40C9DAB}">
      <dsp:nvSpPr>
        <dsp:cNvPr id="0" name=""/>
        <dsp:cNvSpPr/>
      </dsp:nvSpPr>
      <dsp:spPr>
        <a:xfrm>
          <a:off x="0" y="3818855"/>
          <a:ext cx="3044952" cy="18171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TRANSPORT</a:t>
          </a:r>
        </a:p>
      </dsp:txBody>
      <dsp:txXfrm>
        <a:off x="88708" y="3907563"/>
        <a:ext cx="2867536" cy="1639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64DB4-30CA-4DA6-9351-CFE86EF9813A}">
      <dsp:nvSpPr>
        <dsp:cNvPr id="0" name=""/>
        <dsp:cNvSpPr/>
      </dsp:nvSpPr>
      <dsp:spPr>
        <a:xfrm rot="5400000">
          <a:off x="4980003" y="-1820400"/>
          <a:ext cx="1335881" cy="5315712"/>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“Golden hour”</a:t>
          </a:r>
        </a:p>
        <a:p>
          <a:pPr marL="228600" lvl="1" indent="-228600" algn="l" defTabSz="1111250">
            <a:lnSpc>
              <a:spcPct val="90000"/>
            </a:lnSpc>
            <a:spcBef>
              <a:spcPct val="0"/>
            </a:spcBef>
            <a:spcAft>
              <a:spcPct val="15000"/>
            </a:spcAft>
            <a:buChar char="•"/>
          </a:pPr>
          <a:endParaRPr lang="en-US" sz="2500" kern="1200" dirty="0"/>
        </a:p>
      </dsp:txBody>
      <dsp:txXfrm rot="-5400000">
        <a:off x="2990088" y="234727"/>
        <a:ext cx="5250500" cy="1205457"/>
      </dsp:txXfrm>
    </dsp:sp>
    <dsp:sp modelId="{67BD19A0-47CE-4B06-AB0F-56B3083DD0BB}">
      <dsp:nvSpPr>
        <dsp:cNvPr id="0" name=""/>
        <dsp:cNvSpPr/>
      </dsp:nvSpPr>
      <dsp:spPr>
        <a:xfrm>
          <a:off x="89303" y="0"/>
          <a:ext cx="2990088" cy="166985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TRANSPORT</a:t>
          </a:r>
        </a:p>
      </dsp:txBody>
      <dsp:txXfrm>
        <a:off x="170818" y="81515"/>
        <a:ext cx="2827058" cy="1506821"/>
      </dsp:txXfrm>
    </dsp:sp>
    <dsp:sp modelId="{7FDD2A03-11FB-43B3-85C4-EC9C6114AF16}">
      <dsp:nvSpPr>
        <dsp:cNvPr id="0" name=""/>
        <dsp:cNvSpPr/>
      </dsp:nvSpPr>
      <dsp:spPr>
        <a:xfrm rot="5400000">
          <a:off x="4980003" y="288902"/>
          <a:ext cx="1335881" cy="5315712"/>
        </a:xfrm>
        <a:prstGeom prst="round2SameRect">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Prehospital notification and telemetry</a:t>
          </a:r>
        </a:p>
        <a:p>
          <a:pPr marL="228600" lvl="1" indent="-228600" algn="l" defTabSz="1111250">
            <a:lnSpc>
              <a:spcPct val="90000"/>
            </a:lnSpc>
            <a:spcBef>
              <a:spcPct val="0"/>
            </a:spcBef>
            <a:spcAft>
              <a:spcPct val="15000"/>
            </a:spcAft>
            <a:buChar char="•"/>
          </a:pPr>
          <a:r>
            <a:rPr lang="en-US" sz="2500" kern="1200" dirty="0"/>
            <a:t>Multidisciplinary team, OR,OT</a:t>
          </a:r>
        </a:p>
      </dsp:txBody>
      <dsp:txXfrm rot="-5400000">
        <a:off x="2990088" y="2344029"/>
        <a:ext cx="5250500" cy="1205457"/>
      </dsp:txXfrm>
    </dsp:sp>
    <dsp:sp modelId="{2A5288C1-C235-4295-A2CF-74833E3A66BD}">
      <dsp:nvSpPr>
        <dsp:cNvPr id="0" name=""/>
        <dsp:cNvSpPr/>
      </dsp:nvSpPr>
      <dsp:spPr>
        <a:xfrm>
          <a:off x="0" y="1755874"/>
          <a:ext cx="2990088" cy="1669851"/>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EMERGENCY</a:t>
          </a:r>
        </a:p>
        <a:p>
          <a:pPr marL="0" lvl="0" indent="0" algn="ctr" defTabSz="1155700">
            <a:lnSpc>
              <a:spcPct val="90000"/>
            </a:lnSpc>
            <a:spcBef>
              <a:spcPct val="0"/>
            </a:spcBef>
            <a:spcAft>
              <a:spcPct val="35000"/>
            </a:spcAft>
            <a:buNone/>
          </a:pPr>
          <a:r>
            <a:rPr lang="en-US" sz="2600" kern="1200" dirty="0"/>
            <a:t>DEPARTMENT</a:t>
          </a:r>
        </a:p>
        <a:p>
          <a:pPr marL="0" lvl="0" indent="0" algn="ctr" defTabSz="1155700">
            <a:lnSpc>
              <a:spcPct val="90000"/>
            </a:lnSpc>
            <a:spcBef>
              <a:spcPct val="0"/>
            </a:spcBef>
            <a:spcAft>
              <a:spcPct val="35000"/>
            </a:spcAft>
            <a:buNone/>
          </a:pPr>
          <a:r>
            <a:rPr lang="en-US" sz="2600" kern="1200" dirty="0"/>
            <a:t>PREPARATION</a:t>
          </a:r>
        </a:p>
      </dsp:txBody>
      <dsp:txXfrm>
        <a:off x="81515" y="1837389"/>
        <a:ext cx="2827058" cy="1506821"/>
      </dsp:txXfrm>
    </dsp:sp>
    <dsp:sp modelId="{0A6728CD-4D73-4B08-A0B6-206A01573EAA}">
      <dsp:nvSpPr>
        <dsp:cNvPr id="0" name=""/>
        <dsp:cNvSpPr/>
      </dsp:nvSpPr>
      <dsp:spPr>
        <a:xfrm rot="5400000">
          <a:off x="4980003" y="1686288"/>
          <a:ext cx="1335881" cy="5315712"/>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Primary and Secondary Surveys</a:t>
          </a:r>
        </a:p>
        <a:p>
          <a:pPr marL="228600" lvl="1" indent="-228600" algn="l" defTabSz="1111250">
            <a:lnSpc>
              <a:spcPct val="90000"/>
            </a:lnSpc>
            <a:spcBef>
              <a:spcPct val="0"/>
            </a:spcBef>
            <a:spcAft>
              <a:spcPct val="15000"/>
            </a:spcAft>
            <a:buChar char="•"/>
          </a:pPr>
          <a:r>
            <a:rPr lang="en-US" sz="2500" kern="1200" dirty="0"/>
            <a:t>Reasses</a:t>
          </a:r>
        </a:p>
      </dsp:txBody>
      <dsp:txXfrm rot="-5400000">
        <a:off x="2990088" y="3741415"/>
        <a:ext cx="5250500" cy="1205457"/>
      </dsp:txXfrm>
    </dsp:sp>
    <dsp:sp modelId="{67C1C1B1-4E04-4022-931A-317C27A53D86}">
      <dsp:nvSpPr>
        <dsp:cNvPr id="0" name=""/>
        <dsp:cNvSpPr/>
      </dsp:nvSpPr>
      <dsp:spPr>
        <a:xfrm>
          <a:off x="0" y="3509218"/>
          <a:ext cx="2990088" cy="1669851"/>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EMERGENCY </a:t>
          </a:r>
        </a:p>
        <a:p>
          <a:pPr marL="0" lvl="0" indent="0" algn="ctr" defTabSz="1155700">
            <a:lnSpc>
              <a:spcPct val="90000"/>
            </a:lnSpc>
            <a:spcBef>
              <a:spcPct val="0"/>
            </a:spcBef>
            <a:spcAft>
              <a:spcPct val="35000"/>
            </a:spcAft>
            <a:buNone/>
          </a:pPr>
          <a:r>
            <a:rPr lang="en-US" sz="2600" kern="1200" dirty="0"/>
            <a:t>DEPARTMENT</a:t>
          </a:r>
        </a:p>
        <a:p>
          <a:pPr marL="0" lvl="0" indent="0" algn="ctr" defTabSz="1155700">
            <a:lnSpc>
              <a:spcPct val="90000"/>
            </a:lnSpc>
            <a:spcBef>
              <a:spcPct val="0"/>
            </a:spcBef>
            <a:spcAft>
              <a:spcPct val="35000"/>
            </a:spcAft>
            <a:buNone/>
          </a:pPr>
          <a:r>
            <a:rPr lang="en-US" sz="2600" kern="1200" dirty="0"/>
            <a:t>EVALUATION</a:t>
          </a:r>
        </a:p>
      </dsp:txBody>
      <dsp:txXfrm>
        <a:off x="81515" y="3590733"/>
        <a:ext cx="2827058" cy="150682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1526ED-F21E-44F4-A817-6AAB270CF17A}" type="datetimeFigureOut">
              <a:rPr lang="en-US" smtClean="0"/>
              <a:pPr/>
              <a:t>10/30/2021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B5E2FF-D28D-4945-9FD6-F656EF2276D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fontAlgn="base"/>
            <a:r>
              <a:rPr lang="en-IN" sz="1200" b="1" i="0" kern="1200" dirty="0">
                <a:solidFill>
                  <a:schemeClr val="tx1"/>
                </a:solidFill>
                <a:effectLst/>
                <a:latin typeface="+mn-lt"/>
                <a:ea typeface="+mn-ea"/>
                <a:cs typeface="+mn-cs"/>
              </a:rPr>
              <a:t>Four "gold standard" time intervals</a:t>
            </a:r>
          </a:p>
          <a:p>
            <a:pPr fontAlgn="base"/>
            <a:r>
              <a:rPr lang="en-IN" sz="1200" b="0" i="0" kern="1200" dirty="0">
                <a:solidFill>
                  <a:schemeClr val="tx1"/>
                </a:solidFill>
                <a:effectLst/>
                <a:latin typeface="+mn-lt"/>
                <a:ea typeface="+mn-ea"/>
                <a:cs typeface="+mn-cs"/>
              </a:rPr>
              <a:t>Another change we made was to collect data on four critical time intervals. We modified our forms to include four time intervals that the </a:t>
            </a:r>
            <a:r>
              <a:rPr lang="en-IN" sz="1200" b="0" i="0" kern="1200" dirty="0" err="1">
                <a:solidFill>
                  <a:schemeClr val="tx1"/>
                </a:solidFill>
                <a:effectLst/>
                <a:latin typeface="+mn-lt"/>
                <a:ea typeface="+mn-ea"/>
                <a:cs typeface="+mn-cs"/>
              </a:rPr>
              <a:t>Utstein</a:t>
            </a:r>
            <a:r>
              <a:rPr lang="en-IN" sz="1200" b="0" i="0" kern="1200" dirty="0">
                <a:solidFill>
                  <a:schemeClr val="tx1"/>
                </a:solidFill>
                <a:effectLst/>
                <a:latin typeface="+mn-lt"/>
                <a:ea typeface="+mn-ea"/>
                <a:cs typeface="+mn-cs"/>
              </a:rPr>
              <a:t> guidelines identify as gold standard variables:</a:t>
            </a:r>
            <a:r>
              <a:rPr lang="en-IN" sz="1200" b="0" i="0" kern="1200" baseline="30000" dirty="0">
                <a:solidFill>
                  <a:schemeClr val="tx1"/>
                </a:solidFill>
                <a:effectLst/>
                <a:latin typeface="+mn-lt"/>
                <a:ea typeface="+mn-ea"/>
                <a:cs typeface="+mn-cs"/>
              </a:rPr>
              <a:t>4</a:t>
            </a:r>
            <a:endParaRPr lang="en-IN" sz="1200" b="0" i="0" kern="1200" dirty="0">
              <a:solidFill>
                <a:schemeClr val="tx1"/>
              </a:solidFill>
              <a:effectLst/>
              <a:latin typeface="+mn-lt"/>
              <a:ea typeface="+mn-ea"/>
              <a:cs typeface="+mn-cs"/>
            </a:endParaRPr>
          </a:p>
          <a:p>
            <a:pPr fontAlgn="base"/>
            <a:r>
              <a:rPr lang="en-IN" sz="1200" b="0" i="0" kern="1200" dirty="0">
                <a:solidFill>
                  <a:schemeClr val="tx1"/>
                </a:solidFill>
                <a:effectLst/>
                <a:latin typeface="+mn-lt"/>
                <a:ea typeface="+mn-ea"/>
                <a:cs typeface="+mn-cs"/>
              </a:rPr>
              <a:t>• Event onset to start of CPR—the time lapsed between reaching the patient and starting CPR. We expect this time to be less than 30 seconds. (Our form lists the word "minutes" after this interval and the other three for consistency's sake. Nurses write in the word "seconds" when applicable.)</a:t>
            </a:r>
          </a:p>
          <a:p>
            <a:pPr fontAlgn="base"/>
            <a:r>
              <a:rPr lang="en-IN" sz="1200" b="0" i="0" kern="1200" dirty="0">
                <a:solidFill>
                  <a:schemeClr val="tx1"/>
                </a:solidFill>
                <a:effectLst/>
                <a:latin typeface="+mn-lt"/>
                <a:ea typeface="+mn-ea"/>
                <a:cs typeface="+mn-cs"/>
              </a:rPr>
              <a:t>• Event onset to first defibrillation—the time lapsed between reaching the patient and first defibrillation, if defibrillation is applicable. A time is entered only when the patient is found to be in VF or pulseless ventricular tachycardia.</a:t>
            </a:r>
          </a:p>
          <a:p>
            <a:pPr fontAlgn="base"/>
            <a:r>
              <a:rPr lang="en-IN" sz="1200" b="0" i="0" kern="1200" dirty="0">
                <a:solidFill>
                  <a:schemeClr val="tx1"/>
                </a:solidFill>
                <a:effectLst/>
                <a:latin typeface="+mn-lt"/>
                <a:ea typeface="+mn-ea"/>
                <a:cs typeface="+mn-cs"/>
              </a:rPr>
              <a:t>• Event onset to advanced airway management—the time lapsed between reaching the patient and the start of airway management. Advanced airway management includes not just intubation, but effective bag-valve-mask ventilation.</a:t>
            </a:r>
          </a:p>
          <a:p>
            <a:pPr fontAlgn="base"/>
            <a:r>
              <a:rPr lang="en-IN" sz="1200" b="0" i="0" kern="1200" dirty="0">
                <a:solidFill>
                  <a:schemeClr val="tx1"/>
                </a:solidFill>
                <a:effectLst/>
                <a:latin typeface="+mn-lt"/>
                <a:ea typeface="+mn-ea"/>
                <a:cs typeface="+mn-cs"/>
              </a:rPr>
              <a:t>• Event onset to first administration of resuscitation medication—the time lapsed between reaching the patient and administering the first drug.</a:t>
            </a:r>
          </a:p>
          <a:p>
            <a:pPr fontAlgn="base"/>
            <a:r>
              <a:rPr lang="en-IN" sz="1200" b="0" i="0" kern="1200" dirty="0">
                <a:solidFill>
                  <a:schemeClr val="tx1"/>
                </a:solidFill>
                <a:effectLst/>
                <a:latin typeface="+mn-lt"/>
                <a:ea typeface="+mn-ea"/>
                <a:cs typeface="+mn-cs"/>
              </a:rPr>
              <a:t>If any of the intervals do not apply to a specific patient, "N/A" is entered in the corresponding space on the form to make it clear that the data is truly not applicable, and not just omitted when it should have been recorded. Many factors, including clock accuracy, affect the recording of time intervals. The </a:t>
            </a:r>
            <a:r>
              <a:rPr lang="en-IN" sz="1200" b="0" i="0" kern="1200" dirty="0" err="1">
                <a:solidFill>
                  <a:schemeClr val="tx1"/>
                </a:solidFill>
                <a:effectLst/>
                <a:latin typeface="+mn-lt"/>
                <a:ea typeface="+mn-ea"/>
                <a:cs typeface="+mn-cs"/>
              </a:rPr>
              <a:t>Utstein</a:t>
            </a:r>
            <a:r>
              <a:rPr lang="en-IN" sz="1200" b="0" i="0" kern="1200" dirty="0">
                <a:solidFill>
                  <a:schemeClr val="tx1"/>
                </a:solidFill>
                <a:effectLst/>
                <a:latin typeface="+mn-lt"/>
                <a:ea typeface="+mn-ea"/>
                <a:cs typeface="+mn-cs"/>
              </a:rPr>
              <a:t> guidelines recommend using the defibrillator time.</a:t>
            </a:r>
            <a:r>
              <a:rPr lang="en-IN" sz="1200" b="0" i="0" kern="1200" baseline="30000" dirty="0">
                <a:solidFill>
                  <a:schemeClr val="tx1"/>
                </a:solidFill>
                <a:effectLst/>
                <a:latin typeface="+mn-lt"/>
                <a:ea typeface="+mn-ea"/>
                <a:cs typeface="+mn-cs"/>
              </a:rPr>
              <a:t>4</a:t>
            </a:r>
            <a:r>
              <a:rPr lang="en-IN" sz="1200" b="0" i="0" kern="1200" dirty="0">
                <a:solidFill>
                  <a:schemeClr val="tx1"/>
                </a:solidFill>
                <a:effectLst/>
                <a:latin typeface="+mn-lt"/>
                <a:ea typeface="+mn-ea"/>
                <a:cs typeface="+mn-cs"/>
              </a:rPr>
              <a:t> Because the model of defibrillator used in our facility does not display the time on its screen, our team opted to use the wall clock located in the patient area.</a:t>
            </a:r>
          </a:p>
          <a:p>
            <a:endParaRPr lang="en-IN" dirty="0"/>
          </a:p>
        </p:txBody>
      </p:sp>
      <p:sp>
        <p:nvSpPr>
          <p:cNvPr id="4" name="Slide Number Placeholder 3"/>
          <p:cNvSpPr>
            <a:spLocks noGrp="1"/>
          </p:cNvSpPr>
          <p:nvPr>
            <p:ph type="sldNum" sz="quarter" idx="10"/>
          </p:nvPr>
        </p:nvSpPr>
        <p:spPr/>
        <p:txBody>
          <a:bodyPr/>
          <a:lstStyle/>
          <a:p>
            <a:fld id="{167EEF2A-C74B-413D-BB24-ADD5A5FFAEF8}" type="slidenum">
              <a:rPr lang="en-IN" smtClean="0"/>
              <a:pPr/>
              <a:t>13</a:t>
            </a:fld>
            <a:endParaRPr lang="en-IN"/>
          </a:p>
        </p:txBody>
      </p:sp>
    </p:spTree>
    <p:extLst>
      <p:ext uri="{BB962C8B-B14F-4D97-AF65-F5344CB8AC3E}">
        <p14:creationId xmlns:p14="http://schemas.microsoft.com/office/powerpoint/2010/main" xmlns="" val="162981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err="1"/>
              <a:t>EWSNew</a:t>
            </a:r>
            <a:r>
              <a:rPr lang="en-IN" dirty="0"/>
              <a:t> control</a:t>
            </a:r>
          </a:p>
          <a:p>
            <a:r>
              <a:rPr lang="en-IN" dirty="0"/>
              <a:t>0   Within 24 hours</a:t>
            </a:r>
          </a:p>
          <a:p>
            <a:r>
              <a:rPr lang="en-IN" dirty="0"/>
              <a:t>1   Within 8–12 hours</a:t>
            </a:r>
          </a:p>
          <a:p>
            <a:r>
              <a:rPr lang="en-IN" dirty="0"/>
              <a:t>2   Within 4–8 hours</a:t>
            </a:r>
          </a:p>
          <a:p>
            <a:r>
              <a:rPr lang="en-IN" dirty="0"/>
              <a:t>3      Within 1–2 hours</a:t>
            </a:r>
          </a:p>
          <a:p>
            <a:r>
              <a:rPr lang="en-IN" dirty="0"/>
              <a:t>≥4    Contact with mobile intensive care team</a:t>
            </a:r>
            <a:br>
              <a:rPr lang="en-IN" dirty="0"/>
            </a:br>
            <a:endParaRPr lang="en-IN" dirty="0"/>
          </a:p>
        </p:txBody>
      </p:sp>
      <p:sp>
        <p:nvSpPr>
          <p:cNvPr id="4" name="Slide Number Placeholder 3"/>
          <p:cNvSpPr>
            <a:spLocks noGrp="1"/>
          </p:cNvSpPr>
          <p:nvPr>
            <p:ph type="sldNum" sz="quarter" idx="10"/>
          </p:nvPr>
        </p:nvSpPr>
        <p:spPr/>
        <p:txBody>
          <a:bodyPr/>
          <a:lstStyle/>
          <a:p>
            <a:fld id="{92EA9F1D-A510-4625-954D-BC84AD975263}" type="slidenum">
              <a:rPr lang="en-IN" smtClean="0"/>
              <a:pPr/>
              <a:t>61</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1DAE8C-D31C-4F5B-AE27-2C275E272E4A}" type="datetimeFigureOut">
              <a:rPr lang="en-US" smtClean="0"/>
              <a:pPr/>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D62BD-09F4-4915-8E52-3A4ADAA416A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1DAE8C-D31C-4F5B-AE27-2C275E272E4A}" type="datetimeFigureOut">
              <a:rPr lang="en-US" smtClean="0"/>
              <a:pPr/>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D62BD-09F4-4915-8E52-3A4ADAA416A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1DAE8C-D31C-4F5B-AE27-2C275E272E4A}" type="datetimeFigureOut">
              <a:rPr lang="en-US" smtClean="0"/>
              <a:pPr/>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D62BD-09F4-4915-8E52-3A4ADAA416A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D7B29D8-A118-468F-9E59-0AF4991D9F1B}" type="datetime1">
              <a:rPr lang="en-US" altLang="en-US"/>
              <a:pPr>
                <a:defRPr/>
              </a:pPr>
              <a:t>10/30/2021</a:t>
            </a:fld>
            <a:endParaRPr lang="en-US" sz="1800">
              <a:solidFill>
                <a:schemeClr val="tx1"/>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106F1AB-E603-4100-AF27-57CCB797C150}" type="slidenum">
              <a:rPr lang="en-US" altLang="en-US"/>
              <a:pPr>
                <a:defRPr/>
              </a:pPr>
              <a:t>‹#›</a:t>
            </a:fld>
            <a:endParaRPr lang="en-US" sz="180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1DAE8C-D31C-4F5B-AE27-2C275E272E4A}" type="datetimeFigureOut">
              <a:rPr lang="en-US" smtClean="0"/>
              <a:pPr/>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D62BD-09F4-4915-8E52-3A4ADAA416A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1DAE8C-D31C-4F5B-AE27-2C275E272E4A}" type="datetimeFigureOut">
              <a:rPr lang="en-US" smtClean="0"/>
              <a:pPr/>
              <a:t>10/30/2021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D62BD-09F4-4915-8E52-3A4ADAA416A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1DAE8C-D31C-4F5B-AE27-2C275E272E4A}" type="datetimeFigureOut">
              <a:rPr lang="en-US" smtClean="0"/>
              <a:pPr/>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D62BD-09F4-4915-8E52-3A4ADAA416A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1DAE8C-D31C-4F5B-AE27-2C275E272E4A}" type="datetimeFigureOut">
              <a:rPr lang="en-US" smtClean="0"/>
              <a:pPr/>
              <a:t>10/30/2021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5D62BD-09F4-4915-8E52-3A4ADAA416A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1DAE8C-D31C-4F5B-AE27-2C275E272E4A}" type="datetimeFigureOut">
              <a:rPr lang="en-US" smtClean="0"/>
              <a:pPr/>
              <a:t>10/30/2021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5D62BD-09F4-4915-8E52-3A4ADAA416A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1DAE8C-D31C-4F5B-AE27-2C275E272E4A}" type="datetimeFigureOut">
              <a:rPr lang="en-US" smtClean="0"/>
              <a:pPr/>
              <a:t>10/30/2021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5D62BD-09F4-4915-8E52-3A4ADAA416A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1DAE8C-D31C-4F5B-AE27-2C275E272E4A}" type="datetimeFigureOut">
              <a:rPr lang="en-US" smtClean="0"/>
              <a:pPr/>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D62BD-09F4-4915-8E52-3A4ADAA416A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1DAE8C-D31C-4F5B-AE27-2C275E272E4A}" type="datetimeFigureOut">
              <a:rPr lang="en-US" smtClean="0"/>
              <a:pPr/>
              <a:t>10/30/2021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D62BD-09F4-4915-8E52-3A4ADAA416A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DAE8C-D31C-4F5B-AE27-2C275E272E4A}" type="datetimeFigureOut">
              <a:rPr lang="en-US" smtClean="0"/>
              <a:pPr/>
              <a:t>10/30/2021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D62BD-09F4-4915-8E52-3A4ADAA416A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microsoft.com/office/2007/relationships/diagramDrawing" Target="../diagrams/drawing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7" Type="http://schemas.microsoft.com/office/2007/relationships/diagramDrawing" Target="../diagrams/drawing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F:\RAGHU\BLS,ACLS\PEA.wmv" TargetMode="External"/><Relationship Id="rId1" Type="http://schemas.openxmlformats.org/officeDocument/2006/relationships/video" Target="file:///C:\Users\emr\Desktop\attachments\Asystole.wmv" TargetMode="External"/><Relationship Id="rId5" Type="http://schemas.openxmlformats.org/officeDocument/2006/relationships/image" Target="../media/image101.png"/><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G:\ppt-nmch%201\acls-srini\VT.WMV" TargetMode="External"/><Relationship Id="rId1" Type="http://schemas.openxmlformats.org/officeDocument/2006/relationships/video" Target="file:///F:\RAGHU\BLS,ACLS\VF.WMV" TargetMode="External"/><Relationship Id="rId5" Type="http://schemas.openxmlformats.org/officeDocument/2006/relationships/image" Target="../media/image103.png"/><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381000"/>
            <a:ext cx="9067800" cy="1295400"/>
          </a:xfrm>
        </p:spPr>
        <p:txBody>
          <a:bodyPr>
            <a:normAutofit fontScale="90000"/>
          </a:bodyPr>
          <a:lstStyle/>
          <a:p>
            <a:r>
              <a:rPr lang="en-US" dirty="0">
                <a:latin typeface="Calibri" pitchFamily="34" charset="0"/>
                <a:cs typeface="Calibri" pitchFamily="34" charset="0"/>
              </a:rPr>
              <a:t>    </a:t>
            </a:r>
            <a:r>
              <a:rPr lang="en-US" sz="5300" dirty="0">
                <a:latin typeface="Perpetua" panose="02020502060401020303" pitchFamily="18" charset="77"/>
                <a:cs typeface="Calibri" pitchFamily="34" charset="0"/>
              </a:rPr>
              <a:t>Teaching Accident &amp; Emergency Cases</a:t>
            </a:r>
          </a:p>
        </p:txBody>
      </p:sp>
      <p:sp>
        <p:nvSpPr>
          <p:cNvPr id="3" name="Subtitle 2"/>
          <p:cNvSpPr>
            <a:spLocks noGrp="1"/>
          </p:cNvSpPr>
          <p:nvPr>
            <p:ph type="subTitle" idx="4294967295"/>
          </p:nvPr>
        </p:nvSpPr>
        <p:spPr>
          <a:xfrm>
            <a:off x="304800" y="4114800"/>
            <a:ext cx="8305800" cy="2362200"/>
          </a:xfrm>
        </p:spPr>
        <p:txBody>
          <a:bodyPr>
            <a:normAutofit fontScale="25000" lnSpcReduction="20000"/>
          </a:bodyPr>
          <a:lstStyle/>
          <a:p>
            <a:endParaRPr lang="en-US" b="1" dirty="0">
              <a:solidFill>
                <a:schemeClr val="tx1"/>
              </a:solidFill>
              <a:latin typeface="Perpetua" pitchFamily="18" charset="0"/>
              <a:cs typeface="Times New Roman" pitchFamily="18" charset="0"/>
            </a:endParaRPr>
          </a:p>
          <a:p>
            <a:pPr>
              <a:buNone/>
            </a:pPr>
            <a:r>
              <a:rPr lang="en-US" sz="9600" b="1" dirty="0">
                <a:solidFill>
                  <a:schemeClr val="tx1"/>
                </a:solidFill>
                <a:latin typeface="Perpetua" pitchFamily="18" charset="0"/>
                <a:cs typeface="Times New Roman" pitchFamily="18" charset="0"/>
              </a:rPr>
              <a:t>                              </a:t>
            </a:r>
            <a:r>
              <a:rPr lang="en-US" sz="11200" b="1" dirty="0">
                <a:solidFill>
                  <a:schemeClr val="tx1"/>
                </a:solidFill>
                <a:latin typeface="Perpetua" pitchFamily="18" charset="0"/>
                <a:cs typeface="Times New Roman" pitchFamily="18" charset="0"/>
              </a:rPr>
              <a:t>     </a:t>
            </a:r>
            <a:r>
              <a:rPr lang="en-US" sz="9600" b="1" dirty="0">
                <a:solidFill>
                  <a:schemeClr val="tx1"/>
                </a:solidFill>
                <a:latin typeface="Perpetua" pitchFamily="18" charset="0"/>
                <a:cs typeface="Times New Roman" pitchFamily="18" charset="0"/>
              </a:rPr>
              <a:t>DR. RAGHU KONDLE </a:t>
            </a:r>
          </a:p>
          <a:p>
            <a:pPr>
              <a:buNone/>
            </a:pPr>
            <a:r>
              <a:rPr lang="en-US" sz="9600" b="1" dirty="0">
                <a:solidFill>
                  <a:schemeClr val="tx1"/>
                </a:solidFill>
                <a:latin typeface="Perpetua" pitchFamily="18" charset="0"/>
                <a:cs typeface="Times New Roman" pitchFamily="18" charset="0"/>
              </a:rPr>
              <a:t>                 MD, FRCP, FCCM,DipDiab,FIMSA,(PhD)</a:t>
            </a:r>
          </a:p>
          <a:p>
            <a:pPr>
              <a:buNone/>
            </a:pPr>
            <a:r>
              <a:rPr lang="en-US" sz="9600" b="1" dirty="0">
                <a:solidFill>
                  <a:schemeClr val="tx1"/>
                </a:solidFill>
                <a:latin typeface="Perpetua" pitchFamily="18" charset="0"/>
                <a:cs typeface="Times New Roman" pitchFamily="18" charset="0"/>
              </a:rPr>
              <a:t>                         HEAD OF CLINICAL SERVICES</a:t>
            </a:r>
            <a:br>
              <a:rPr lang="en-US" sz="9600" b="1" dirty="0">
                <a:solidFill>
                  <a:schemeClr val="tx1"/>
                </a:solidFill>
                <a:latin typeface="Perpetua" pitchFamily="18" charset="0"/>
                <a:cs typeface="Times New Roman" pitchFamily="18" charset="0"/>
              </a:rPr>
            </a:br>
            <a:r>
              <a:rPr lang="en-US" sz="9600" b="1" dirty="0">
                <a:solidFill>
                  <a:schemeClr val="tx1"/>
                </a:solidFill>
                <a:latin typeface="Perpetua" pitchFamily="18" charset="0"/>
                <a:cs typeface="Times New Roman" pitchFamily="18" charset="0"/>
              </a:rPr>
              <a:t>           EMERGENCY&amp;INTENSIVE CARE MEDICINE</a:t>
            </a:r>
            <a:br>
              <a:rPr lang="en-US" sz="9600" b="1" dirty="0">
                <a:solidFill>
                  <a:schemeClr val="tx1"/>
                </a:solidFill>
                <a:latin typeface="Perpetua" pitchFamily="18" charset="0"/>
                <a:cs typeface="Times New Roman" pitchFamily="18" charset="0"/>
              </a:rPr>
            </a:br>
            <a:r>
              <a:rPr lang="en-US" sz="9600" b="1" dirty="0">
                <a:solidFill>
                  <a:schemeClr val="tx1"/>
                </a:solidFill>
                <a:latin typeface="Perpetua" pitchFamily="18" charset="0"/>
                <a:cs typeface="Times New Roman" pitchFamily="18" charset="0"/>
              </a:rPr>
              <a:t>           NARAYANA MEDICAL COLLEGE HOSPITAL</a:t>
            </a:r>
          </a:p>
          <a:p>
            <a:pPr>
              <a:buNone/>
            </a:pPr>
            <a:r>
              <a:rPr lang="en-US" sz="9600" b="1" dirty="0">
                <a:solidFill>
                  <a:srgbClr val="FF0000"/>
                </a:solidFill>
                <a:latin typeface="Perpetua" pitchFamily="18" charset="0"/>
                <a:cs typeface="Times New Roman" pitchFamily="18" charset="0"/>
              </a:rPr>
              <a:t>               RESIDENT AS CLINICAL TEACHER-27-10-1977</a:t>
            </a:r>
          </a:p>
          <a:p>
            <a:endParaRPr lang="en-US" dirty="0"/>
          </a:p>
        </p:txBody>
      </p:sp>
      <p:pic>
        <p:nvPicPr>
          <p:cNvPr id="4" name="Picture 5" descr="C:\Users\DR RAGHU\Desktop\photo (1).jpg">
            <a:extLst>
              <a:ext uri="{FF2B5EF4-FFF2-40B4-BE49-F238E27FC236}">
                <a16:creationId xmlns:a16="http://schemas.microsoft.com/office/drawing/2014/main" xmlns="" id="{AE6231D3-6462-B046-84CC-0ECAAD179CCF}"/>
              </a:ext>
            </a:extLst>
          </p:cNvPr>
          <p:cNvPicPr>
            <a:picLocks noChangeAspect="1" noChangeArrowheads="1"/>
          </p:cNvPicPr>
          <p:nvPr/>
        </p:nvPicPr>
        <p:blipFill>
          <a:blip r:embed="rId2" cstate="print"/>
          <a:srcRect/>
          <a:stretch>
            <a:fillRect/>
          </a:stretch>
        </p:blipFill>
        <p:spPr bwMode="auto">
          <a:xfrm>
            <a:off x="7772400" y="5715000"/>
            <a:ext cx="1371600" cy="1143000"/>
          </a:xfrm>
          <a:prstGeom prst="rect">
            <a:avLst/>
          </a:prstGeom>
          <a:noFill/>
        </p:spPr>
      </p:pic>
      <p:pic>
        <p:nvPicPr>
          <p:cNvPr id="4099" name="Picture 3"/>
          <p:cNvPicPr>
            <a:picLocks noChangeAspect="1" noChangeArrowheads="1"/>
          </p:cNvPicPr>
          <p:nvPr/>
        </p:nvPicPr>
        <p:blipFill>
          <a:blip r:embed="rId3"/>
          <a:srcRect/>
          <a:stretch>
            <a:fillRect/>
          </a:stretch>
        </p:blipFill>
        <p:spPr bwMode="auto">
          <a:xfrm>
            <a:off x="0" y="1524001"/>
            <a:ext cx="2667000" cy="1676399"/>
          </a:xfrm>
          <a:prstGeom prst="rect">
            <a:avLst/>
          </a:prstGeom>
          <a:noFill/>
          <a:ln w="9525">
            <a:noFill/>
            <a:miter lim="800000"/>
            <a:headEnd/>
            <a:tailEnd/>
          </a:ln>
          <a:effectLst/>
        </p:spPr>
      </p:pic>
      <p:pic>
        <p:nvPicPr>
          <p:cNvPr id="4100" name="Picture 4" descr="C:\Users\DR RAGHU\Desktop\Depiction_of_a_person_suffering_from_a_heart_attack_(Myocardial_Infarction).png"/>
          <p:cNvPicPr>
            <a:picLocks noChangeAspect="1" noChangeArrowheads="1"/>
          </p:cNvPicPr>
          <p:nvPr/>
        </p:nvPicPr>
        <p:blipFill>
          <a:blip r:embed="rId4" cstate="print"/>
          <a:srcRect/>
          <a:stretch>
            <a:fillRect/>
          </a:stretch>
        </p:blipFill>
        <p:spPr bwMode="auto">
          <a:xfrm>
            <a:off x="6781800" y="1524000"/>
            <a:ext cx="2362200" cy="1676400"/>
          </a:xfrm>
          <a:prstGeom prst="rect">
            <a:avLst/>
          </a:prstGeom>
          <a:noFill/>
        </p:spPr>
      </p:pic>
      <p:pic>
        <p:nvPicPr>
          <p:cNvPr id="4101" name="Picture 5" descr="C:\Users\DR RAGHU\Desktop\images.jpg"/>
          <p:cNvPicPr>
            <a:picLocks noChangeAspect="1" noChangeArrowheads="1"/>
          </p:cNvPicPr>
          <p:nvPr/>
        </p:nvPicPr>
        <p:blipFill>
          <a:blip r:embed="rId5"/>
          <a:srcRect/>
          <a:stretch>
            <a:fillRect/>
          </a:stretch>
        </p:blipFill>
        <p:spPr bwMode="auto">
          <a:xfrm>
            <a:off x="3200400" y="2286000"/>
            <a:ext cx="2733675" cy="16764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 RAGHU\Desktop\e9f1684af5408961479bd8524ae28324.jpg"/>
          <p:cNvPicPr>
            <a:picLocks noGrp="1" noChangeAspect="1" noChangeArrowheads="1"/>
          </p:cNvPicPr>
          <p:nvPr>
            <p:ph idx="1"/>
          </p:nvPr>
        </p:nvPicPr>
        <p:blipFill>
          <a:blip r:embed="rId2"/>
          <a:srcRect/>
          <a:stretch>
            <a:fillRect/>
          </a:stretch>
        </p:blipFill>
        <p:spPr bwMode="auto">
          <a:xfrm>
            <a:off x="762000" y="0"/>
            <a:ext cx="7696200" cy="6858000"/>
          </a:xfrm>
          <a:prstGeom prst="rect">
            <a:avLst/>
          </a:prstGeom>
          <a:noFill/>
        </p:spPr>
      </p:pic>
    </p:spTree>
    <p:extLst>
      <p:ext uri="{BB962C8B-B14F-4D97-AF65-F5344CB8AC3E}">
        <p14:creationId xmlns:p14="http://schemas.microsoft.com/office/powerpoint/2010/main" xmlns="" val="3728964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a:t>Prehospital Care </a:t>
            </a:r>
            <a:endParaRPr lang="en-US" dirty="0"/>
          </a:p>
        </p:txBody>
      </p:sp>
      <p:graphicFrame>
        <p:nvGraphicFramePr>
          <p:cNvPr id="4" name="Diagram 3"/>
          <p:cNvGraphicFramePr/>
          <p:nvPr>
            <p:extLst>
              <p:ext uri="{D42A27DB-BD31-4B8C-83A1-F6EECF244321}">
                <p14:modId xmlns:p14="http://schemas.microsoft.com/office/powerpoint/2010/main" xmlns="" val="1093577034"/>
              </p:ext>
            </p:extLst>
          </p:nvPr>
        </p:nvGraphicFramePr>
        <p:xfrm>
          <a:off x="304800" y="990600"/>
          <a:ext cx="84582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C:\Users\DR RAGHU\Desktop\Trauma-Sciences-cpd-modules.jpg_SIA_JPG_fit_to_width_INLINE.jpg"/>
          <p:cNvPicPr>
            <a:picLocks noChangeAspect="1" noChangeArrowheads="1"/>
          </p:cNvPicPr>
          <p:nvPr/>
        </p:nvPicPr>
        <p:blipFill>
          <a:blip r:embed="rId6"/>
          <a:srcRect/>
          <a:stretch>
            <a:fillRect/>
          </a:stretch>
        </p:blipFill>
        <p:spPr bwMode="auto">
          <a:xfrm>
            <a:off x="0" y="0"/>
            <a:ext cx="2362200" cy="14478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a:t>Pre hospital TRIAGE form</a:t>
            </a:r>
          </a:p>
        </p:txBody>
      </p:sp>
      <p:pic>
        <p:nvPicPr>
          <p:cNvPr id="4098" name="Picture 2" descr="C:\Users\DR RAGHU\Downloads\The-MIST-template-M-Mechanism-of-injury-illness-I-Injuries-sustained-or (1).png"/>
          <p:cNvPicPr>
            <a:picLocks noGrp="1" noChangeAspect="1" noChangeArrowheads="1"/>
          </p:cNvPicPr>
          <p:nvPr>
            <p:ph idx="1"/>
          </p:nvPr>
        </p:nvPicPr>
        <p:blipFill>
          <a:blip r:embed="rId2"/>
          <a:srcRect/>
          <a:stretch>
            <a:fillRect/>
          </a:stretch>
        </p:blipFill>
        <p:spPr bwMode="auto">
          <a:xfrm>
            <a:off x="1371600" y="914400"/>
            <a:ext cx="6705600" cy="55626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a:solidFill>
            <a:schemeClr val="accent1">
              <a:lumMod val="60000"/>
              <a:lumOff val="40000"/>
            </a:schemeClr>
          </a:solidFill>
        </p:spPr>
        <p:txBody>
          <a:bodyPr>
            <a:normAutofit fontScale="90000"/>
          </a:bodyPr>
          <a:lstStyle/>
          <a:p>
            <a:r>
              <a:rPr lang="en-IN" b="1" dirty="0"/>
              <a:t/>
            </a:r>
            <a:br>
              <a:rPr lang="en-IN" b="1" dirty="0"/>
            </a:br>
            <a:r>
              <a:rPr lang="en-IN" b="1" dirty="0"/>
              <a:t>Four ”Gold Standard" Time Intervals</a:t>
            </a:r>
            <a:br>
              <a:rPr lang="en-IN" b="1" dirty="0"/>
            </a:br>
            <a:endParaRPr lang="en-IN" dirty="0"/>
          </a:p>
        </p:txBody>
      </p:sp>
      <p:sp>
        <p:nvSpPr>
          <p:cNvPr id="3" name="Content Placeholder 2"/>
          <p:cNvSpPr>
            <a:spLocks noGrp="1"/>
          </p:cNvSpPr>
          <p:nvPr>
            <p:ph idx="1"/>
          </p:nvPr>
        </p:nvSpPr>
        <p:spPr>
          <a:xfrm>
            <a:off x="152400" y="2209800"/>
            <a:ext cx="8763000" cy="4343400"/>
          </a:xfrm>
        </p:spPr>
        <p:txBody>
          <a:bodyPr>
            <a:noAutofit/>
          </a:bodyPr>
          <a:lstStyle/>
          <a:p>
            <a:pPr fontAlgn="base"/>
            <a:r>
              <a:rPr lang="en-IN" sz="2800" dirty="0"/>
              <a:t>Event onset to start of CPR </a:t>
            </a:r>
          </a:p>
          <a:p>
            <a:pPr fontAlgn="base"/>
            <a:endParaRPr lang="en-IN" sz="2800" dirty="0"/>
          </a:p>
          <a:p>
            <a:pPr fontAlgn="base"/>
            <a:r>
              <a:rPr lang="en-IN" sz="2800" dirty="0"/>
              <a:t>Event onset to First Defibrillation</a:t>
            </a:r>
          </a:p>
          <a:p>
            <a:pPr fontAlgn="base"/>
            <a:endParaRPr lang="en-IN" sz="2800" dirty="0"/>
          </a:p>
          <a:p>
            <a:pPr fontAlgn="base"/>
            <a:r>
              <a:rPr lang="en-IN" sz="2800" dirty="0"/>
              <a:t>Event onset to Advanced Airway Management</a:t>
            </a:r>
          </a:p>
          <a:p>
            <a:pPr marL="0" indent="0" fontAlgn="base">
              <a:buNone/>
            </a:pPr>
            <a:endParaRPr lang="en-IN" sz="2800" dirty="0"/>
          </a:p>
          <a:p>
            <a:pPr fontAlgn="base"/>
            <a:r>
              <a:rPr lang="en-IN" sz="2800" dirty="0"/>
              <a:t>Event onset to first administration of Resuscitation Medication</a:t>
            </a:r>
          </a:p>
        </p:txBody>
      </p:sp>
    </p:spTree>
    <p:extLst>
      <p:ext uri="{BB962C8B-B14F-4D97-AF65-F5344CB8AC3E}">
        <p14:creationId xmlns:p14="http://schemas.microsoft.com/office/powerpoint/2010/main" xmlns="" val="19326606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r>
              <a:rPr lang="en-US" dirty="0">
                <a:latin typeface="Perpetua" pitchFamily="18" charset="0"/>
              </a:rPr>
              <a:t>GOLDEN HOUR</a:t>
            </a:r>
          </a:p>
        </p:txBody>
      </p:sp>
      <p:sp>
        <p:nvSpPr>
          <p:cNvPr id="3" name="Content Placeholder 2"/>
          <p:cNvSpPr>
            <a:spLocks noGrp="1"/>
          </p:cNvSpPr>
          <p:nvPr>
            <p:ph idx="1"/>
          </p:nvPr>
        </p:nvSpPr>
        <p:spPr>
          <a:xfrm>
            <a:off x="152400" y="990600"/>
            <a:ext cx="8763000" cy="5715000"/>
          </a:xfrm>
        </p:spPr>
        <p:txBody>
          <a:bodyPr>
            <a:normAutofit lnSpcReduction="10000"/>
          </a:bodyPr>
          <a:lstStyle/>
          <a:p>
            <a:r>
              <a:rPr lang="en-US" sz="2800" dirty="0"/>
              <a:t>Orginated By R Adams Cowley.</a:t>
            </a:r>
          </a:p>
          <a:p>
            <a:r>
              <a:rPr lang="en-US" sz="2800" dirty="0"/>
              <a:t>First sixty minutes after the occurrence multisystem trauma.</a:t>
            </a:r>
          </a:p>
          <a:p>
            <a:endParaRPr lang="en-US" sz="2800" dirty="0"/>
          </a:p>
          <a:p>
            <a:r>
              <a:rPr lang="en-US" sz="2800" dirty="0"/>
              <a:t>Victims chances of survival are greatest if they receive definitive care in the OR within the first hour after a severe injury.</a:t>
            </a:r>
          </a:p>
          <a:p>
            <a:endParaRPr lang="en-US" sz="2800" dirty="0"/>
          </a:p>
          <a:p>
            <a:r>
              <a:rPr lang="en-US" sz="2800" dirty="0"/>
              <a:t>Recently, the validity of the “golden hour” as a rigidly defined timeframe scrutinized.</a:t>
            </a:r>
          </a:p>
          <a:p>
            <a:endParaRPr lang="en-US" sz="2800" dirty="0"/>
          </a:p>
          <a:p>
            <a:r>
              <a:rPr lang="en-US" sz="2800" dirty="0"/>
              <a:t>Core principle of rapid intervention in trauma cases remains universally accepted.</a:t>
            </a:r>
          </a:p>
          <a:p>
            <a:endParaRPr lang="en-US"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7041092" y="0"/>
            <a:ext cx="2102908" cy="1577181"/>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dirty="0">
                <a:latin typeface="Perpetua" pitchFamily="18" charset="0"/>
              </a:rPr>
              <a:t>GOLDEN HOUR</a:t>
            </a:r>
          </a:p>
        </p:txBody>
      </p:sp>
      <p:sp>
        <p:nvSpPr>
          <p:cNvPr id="5" name="Content Placeholder 4"/>
          <p:cNvSpPr>
            <a:spLocks noGrp="1"/>
          </p:cNvSpPr>
          <p:nvPr>
            <p:ph idx="1"/>
          </p:nvPr>
        </p:nvSpPr>
        <p:spPr>
          <a:xfrm>
            <a:off x="457200" y="685800"/>
            <a:ext cx="8229600" cy="5440363"/>
          </a:xfrm>
        </p:spPr>
        <p:txBody>
          <a:bodyPr>
            <a:normAutofit/>
          </a:bodyPr>
          <a:lstStyle/>
          <a:p>
            <a:r>
              <a:rPr lang="en-US" sz="2800" dirty="0"/>
              <a:t>“There is a golden hour between life and death. If you are critically injured you have less than 60 minutes to survive. You might not die right then; it may be three days or two weeks later-but something has happened in your body that is irreparable.” </a:t>
            </a:r>
          </a:p>
          <a:p>
            <a:pPr>
              <a:buNone/>
            </a:pPr>
            <a:r>
              <a:rPr lang="en-US" sz="2800" i="1" dirty="0"/>
              <a:t>                                                                  - R Adams Cowley</a:t>
            </a:r>
          </a:p>
        </p:txBody>
      </p:sp>
      <p:pic>
        <p:nvPicPr>
          <p:cNvPr id="7" name="Picture 2"/>
          <p:cNvPicPr>
            <a:picLocks noChangeAspect="1" noChangeArrowheads="1"/>
          </p:cNvPicPr>
          <p:nvPr/>
        </p:nvPicPr>
        <p:blipFill>
          <a:blip r:embed="rId2" cstate="print"/>
          <a:srcRect/>
          <a:stretch>
            <a:fillRect/>
          </a:stretch>
        </p:blipFill>
        <p:spPr bwMode="auto">
          <a:xfrm>
            <a:off x="5588001" y="4191000"/>
            <a:ext cx="3556000" cy="26670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0" y="4800600"/>
            <a:ext cx="2483069" cy="20574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0" y="2971800"/>
            <a:ext cx="2483068" cy="18288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477000"/>
          </a:xfrm>
        </p:spPr>
        <p:txBody>
          <a:bodyPr/>
          <a:lstStyle/>
          <a:p>
            <a:r>
              <a:rPr lang="en-IN" sz="2800" dirty="0"/>
              <a:t>Many patients die at the scene few  die after the first 24 hours following injury.</a:t>
            </a:r>
          </a:p>
          <a:p>
            <a:endParaRPr lang="en-IN" sz="2800" dirty="0"/>
          </a:p>
          <a:p>
            <a:r>
              <a:rPr lang="en-IN" sz="2800" dirty="0"/>
              <a:t>The "golden hour" concept, which emphasized the increased risk of death and the need for rapid intervention during the first hour of care following major trauma. </a:t>
            </a:r>
          </a:p>
          <a:p>
            <a:endParaRPr lang="en-IN" dirty="0"/>
          </a:p>
        </p:txBody>
      </p:sp>
      <p:pic>
        <p:nvPicPr>
          <p:cNvPr id="11267" name="Picture 3" descr="C:\Users\DR RAGHU\Desktop\The Golden Hour – Is it still relevant_v2.jpg"/>
          <p:cNvPicPr>
            <a:picLocks noChangeAspect="1" noChangeArrowheads="1"/>
          </p:cNvPicPr>
          <p:nvPr/>
        </p:nvPicPr>
        <p:blipFill>
          <a:blip r:embed="rId2"/>
          <a:srcRect/>
          <a:stretch>
            <a:fillRect/>
          </a:stretch>
        </p:blipFill>
        <p:spPr bwMode="auto">
          <a:xfrm>
            <a:off x="152400" y="3352800"/>
            <a:ext cx="8763000" cy="33528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latin typeface="Perpetua" pitchFamily="18" charset="0"/>
              </a:rPr>
              <a:t>GOLDEN HOUR</a:t>
            </a:r>
            <a:endParaRPr lang="en-US" dirty="0"/>
          </a:p>
        </p:txBody>
      </p:sp>
      <p:sp>
        <p:nvSpPr>
          <p:cNvPr id="3" name="Content Placeholder 2"/>
          <p:cNvSpPr>
            <a:spLocks noGrp="1"/>
          </p:cNvSpPr>
          <p:nvPr>
            <p:ph idx="1"/>
          </p:nvPr>
        </p:nvSpPr>
        <p:spPr>
          <a:xfrm>
            <a:off x="457200" y="1066800"/>
            <a:ext cx="8229600" cy="5059363"/>
          </a:xfrm>
        </p:spPr>
        <p:txBody>
          <a:bodyPr/>
          <a:lstStyle/>
          <a:p>
            <a:pPr>
              <a:buNone/>
            </a:pPr>
            <a:r>
              <a:rPr lang="en-US" dirty="0"/>
              <a:t>         </a:t>
            </a:r>
            <a:r>
              <a:rPr lang="en-US" b="1" dirty="0"/>
              <a:t>Time and Trauma Outcomes</a:t>
            </a:r>
          </a:p>
          <a:p>
            <a:r>
              <a:rPr lang="en-US" dirty="0"/>
              <a:t>No convincing studies that time to treatment consistently leads  to better outcome.</a:t>
            </a:r>
          </a:p>
          <a:p>
            <a:endParaRPr lang="en-US" dirty="0"/>
          </a:p>
          <a:p>
            <a:r>
              <a:rPr lang="en-US" dirty="0"/>
              <a:t>Outcome related to many factors including reduced time between injury and definitive care .</a:t>
            </a:r>
          </a:p>
          <a:p>
            <a:pPr>
              <a:buNone/>
            </a:pPr>
            <a:r>
              <a:rPr lang="en-US" sz="2000" dirty="0"/>
              <a:t>                                                                                  </a:t>
            </a:r>
            <a:r>
              <a:rPr lang="en-US" sz="2000" b="1" dirty="0"/>
              <a:t>Ann Surg.2003;2372(2):153-60</a:t>
            </a:r>
          </a:p>
        </p:txBody>
      </p:sp>
      <p:pic>
        <p:nvPicPr>
          <p:cNvPr id="4" name="Picture 2"/>
          <p:cNvPicPr>
            <a:picLocks noChangeAspect="1" noChangeArrowheads="1"/>
          </p:cNvPicPr>
          <p:nvPr/>
        </p:nvPicPr>
        <p:blipFill>
          <a:blip r:embed="rId2" cstate="print"/>
          <a:srcRect/>
          <a:stretch>
            <a:fillRect/>
          </a:stretch>
        </p:blipFill>
        <p:spPr bwMode="auto">
          <a:xfrm>
            <a:off x="7422091" y="0"/>
            <a:ext cx="1721909" cy="1291432"/>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a:srcRect/>
          <a:stretch>
            <a:fillRect/>
          </a:stretch>
        </p:blipFill>
        <p:spPr bwMode="auto">
          <a:xfrm>
            <a:off x="0" y="4953000"/>
            <a:ext cx="2162175" cy="19050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srcRect/>
          <a:stretch>
            <a:fillRect/>
          </a:stretch>
        </p:blipFill>
        <p:spPr bwMode="auto">
          <a:xfrm>
            <a:off x="2743200" y="5061194"/>
            <a:ext cx="2362200" cy="1796806"/>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a:stretch>
            <a:fillRect/>
          </a:stretch>
        </p:blipFill>
        <p:spPr bwMode="auto">
          <a:xfrm>
            <a:off x="4572000" y="0"/>
            <a:ext cx="4572000" cy="2247254"/>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a:stretch>
            <a:fillRect/>
          </a:stretch>
        </p:blipFill>
        <p:spPr bwMode="auto">
          <a:xfrm>
            <a:off x="0" y="2293088"/>
            <a:ext cx="4343399" cy="2514600"/>
          </a:xfrm>
          <a:prstGeom prst="rect">
            <a:avLst/>
          </a:prstGeom>
          <a:noFill/>
          <a:ln w="9525">
            <a:noFill/>
            <a:miter lim="800000"/>
            <a:headEnd/>
            <a:tailEnd/>
          </a:ln>
          <a:effectLst/>
        </p:spPr>
      </p:pic>
      <p:pic>
        <p:nvPicPr>
          <p:cNvPr id="7" name="Picture 3"/>
          <p:cNvPicPr>
            <a:picLocks noChangeAspect="1" noChangeArrowheads="1"/>
          </p:cNvPicPr>
          <p:nvPr/>
        </p:nvPicPr>
        <p:blipFill>
          <a:blip r:embed="rId4"/>
          <a:srcRect/>
          <a:stretch>
            <a:fillRect/>
          </a:stretch>
        </p:blipFill>
        <p:spPr bwMode="auto">
          <a:xfrm>
            <a:off x="4572000" y="2209800"/>
            <a:ext cx="4572000" cy="2590800"/>
          </a:xfrm>
          <a:prstGeom prst="rect">
            <a:avLst/>
          </a:prstGeom>
          <a:noFill/>
          <a:ln w="9525">
            <a:noFill/>
            <a:miter lim="800000"/>
            <a:headEnd/>
            <a:tailEnd/>
          </a:ln>
          <a:effectLst/>
        </p:spPr>
      </p:pic>
      <p:pic>
        <p:nvPicPr>
          <p:cNvPr id="8" name="Picture 2"/>
          <p:cNvPicPr>
            <a:picLocks noChangeAspect="1" noChangeArrowheads="1"/>
          </p:cNvPicPr>
          <p:nvPr/>
        </p:nvPicPr>
        <p:blipFill>
          <a:blip r:embed="rId5"/>
          <a:srcRect/>
          <a:stretch>
            <a:fillRect/>
          </a:stretch>
        </p:blipFill>
        <p:spPr bwMode="auto">
          <a:xfrm>
            <a:off x="0" y="0"/>
            <a:ext cx="4343399" cy="2286000"/>
          </a:xfrm>
          <a:prstGeom prst="rect">
            <a:avLst/>
          </a:prstGeom>
          <a:noFill/>
          <a:ln w="9525">
            <a:noFill/>
            <a:miter lim="800000"/>
            <a:headEnd/>
            <a:tailEnd/>
          </a:ln>
          <a:effectLst/>
        </p:spPr>
      </p:pic>
      <p:pic>
        <p:nvPicPr>
          <p:cNvPr id="10" name="Picture 4"/>
          <p:cNvPicPr>
            <a:picLocks noChangeAspect="1" noChangeArrowheads="1"/>
          </p:cNvPicPr>
          <p:nvPr/>
        </p:nvPicPr>
        <p:blipFill>
          <a:blip r:embed="rId6" cstate="print"/>
          <a:srcRect/>
          <a:stretch>
            <a:fillRect/>
          </a:stretch>
        </p:blipFill>
        <p:spPr bwMode="auto">
          <a:xfrm>
            <a:off x="2819400" y="4648200"/>
            <a:ext cx="3581400" cy="22098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Samaritan Law</a:t>
            </a:r>
          </a:p>
        </p:txBody>
      </p:sp>
      <p:pic>
        <p:nvPicPr>
          <p:cNvPr id="2050" name="Picture 2"/>
          <p:cNvPicPr>
            <a:picLocks noGrp="1" noChangeAspect="1" noChangeArrowheads="1"/>
          </p:cNvPicPr>
          <p:nvPr>
            <p:ph idx="1"/>
          </p:nvPr>
        </p:nvPicPr>
        <p:blipFill>
          <a:blip r:embed="rId2"/>
          <a:srcRect/>
          <a:stretch>
            <a:fillRect/>
          </a:stretch>
        </p:blipFill>
        <p:spPr bwMode="auto">
          <a:xfrm>
            <a:off x="457200" y="1295400"/>
            <a:ext cx="8267837" cy="51054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Objectives</a:t>
            </a:r>
          </a:p>
        </p:txBody>
      </p:sp>
      <p:sp>
        <p:nvSpPr>
          <p:cNvPr id="3" name="Content Placeholder 2"/>
          <p:cNvSpPr>
            <a:spLocks noGrp="1"/>
          </p:cNvSpPr>
          <p:nvPr>
            <p:ph idx="1"/>
          </p:nvPr>
        </p:nvSpPr>
        <p:spPr/>
        <p:txBody>
          <a:bodyPr/>
          <a:lstStyle/>
          <a:p>
            <a:r>
              <a:rPr lang="en-US" dirty="0"/>
              <a:t>General principles of teaching in trauma setup.</a:t>
            </a:r>
          </a:p>
          <a:p>
            <a:r>
              <a:rPr lang="en-US" dirty="0"/>
              <a:t>Triage teaching</a:t>
            </a:r>
          </a:p>
          <a:p>
            <a:r>
              <a:rPr lang="en-US" dirty="0"/>
              <a:t>Teaching effective usage of Golden hour</a:t>
            </a:r>
          </a:p>
          <a:p>
            <a:r>
              <a:rPr lang="en-US" dirty="0"/>
              <a:t>Teaching documentation in emergency setup</a:t>
            </a:r>
          </a:p>
          <a:p>
            <a:r>
              <a:rPr lang="en-US" dirty="0"/>
              <a:t>Useful strategies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a:t>Trauma team</a:t>
            </a:r>
            <a:endParaRPr lang="en-IN" dirty="0"/>
          </a:p>
        </p:txBody>
      </p:sp>
      <p:sp>
        <p:nvSpPr>
          <p:cNvPr id="3" name="Content Placeholder 2"/>
          <p:cNvSpPr>
            <a:spLocks noGrp="1"/>
          </p:cNvSpPr>
          <p:nvPr>
            <p:ph idx="1"/>
          </p:nvPr>
        </p:nvSpPr>
        <p:spPr>
          <a:xfrm>
            <a:off x="152400" y="762000"/>
            <a:ext cx="8839200" cy="5867400"/>
          </a:xfrm>
        </p:spPr>
        <p:txBody>
          <a:bodyPr>
            <a:normAutofit/>
          </a:bodyPr>
          <a:lstStyle/>
          <a:p>
            <a:r>
              <a:rPr lang="en-IN" dirty="0"/>
              <a:t>The major trauma team relies on an efficient, communicative team ,</a:t>
            </a:r>
          </a:p>
          <a:p>
            <a:endParaRPr lang="en-IN" dirty="0"/>
          </a:p>
          <a:p>
            <a:r>
              <a:rPr lang="en-IN" dirty="0"/>
              <a:t>  For a comprehensive handover, rapid systematic review, and early management of life- and limb-threatening injuries. </a:t>
            </a:r>
          </a:p>
          <a:p>
            <a:endParaRPr lang="en-IN" dirty="0"/>
          </a:p>
          <a:p>
            <a:r>
              <a:rPr lang="en-IN" dirty="0"/>
              <a:t> The importance of team work, communication, senior decision-making, and documentation cannot be underestimated.</a:t>
            </a:r>
          </a:p>
          <a:p>
            <a:endParaRPr lang="en-IN"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fontScale="90000"/>
          </a:bodyPr>
          <a:lstStyle/>
          <a:p>
            <a:r>
              <a:rPr lang="en-US" dirty="0"/>
              <a:t>Trauma team</a:t>
            </a:r>
            <a:endParaRPr lang="en-IN" dirty="0"/>
          </a:p>
        </p:txBody>
      </p:sp>
      <p:sp>
        <p:nvSpPr>
          <p:cNvPr id="3" name="Content Placeholder 2"/>
          <p:cNvSpPr>
            <a:spLocks noGrp="1"/>
          </p:cNvSpPr>
          <p:nvPr>
            <p:ph idx="1"/>
          </p:nvPr>
        </p:nvSpPr>
        <p:spPr>
          <a:xfrm>
            <a:off x="152400" y="685800"/>
            <a:ext cx="8839200" cy="5943600"/>
          </a:xfrm>
        </p:spPr>
        <p:txBody>
          <a:bodyPr>
            <a:normAutofit/>
          </a:bodyPr>
          <a:lstStyle/>
          <a:p>
            <a:pPr lvl="0"/>
            <a:r>
              <a:rPr lang="en-IN" sz="2800" dirty="0"/>
              <a:t>The trauma team must function as a unit with effective leadership and a clear understanding by team members of their roles.</a:t>
            </a:r>
          </a:p>
          <a:p>
            <a:pPr lvl="0"/>
            <a:endParaRPr lang="en-IN" sz="2800" dirty="0"/>
          </a:p>
          <a:p>
            <a:pPr lvl="0"/>
            <a:r>
              <a:rPr lang="en-IN" sz="2800" dirty="0"/>
              <a:t>Repeated briefing and review maintains clinical through the numerous transitions involved in the care of trauma patients.</a:t>
            </a:r>
          </a:p>
          <a:p>
            <a:pPr lvl="0"/>
            <a:endParaRPr lang="en-IN" sz="2800" dirty="0"/>
          </a:p>
          <a:p>
            <a:pPr lvl="0"/>
            <a:r>
              <a:rPr lang="en-IN" sz="2800" dirty="0"/>
              <a:t>During intra-operative care, the patient's status should be reviewed every 10–30 minutes and the surgical plan modified if necessary.</a:t>
            </a:r>
          </a:p>
          <a:p>
            <a:endParaRPr lang="en-IN" dirty="0"/>
          </a:p>
        </p:txBody>
      </p:sp>
      <p:pic>
        <p:nvPicPr>
          <p:cNvPr id="4" name="Picture 2" descr="C:\Users\DR RAGHU\Desktop\traumateam.jpg"/>
          <p:cNvPicPr>
            <a:picLocks noChangeAspect="1" noChangeArrowheads="1"/>
          </p:cNvPicPr>
          <p:nvPr/>
        </p:nvPicPr>
        <p:blipFill>
          <a:blip r:embed="rId2"/>
          <a:srcRect/>
          <a:stretch>
            <a:fillRect/>
          </a:stretch>
        </p:blipFill>
        <p:spPr bwMode="auto">
          <a:xfrm>
            <a:off x="6700308" y="5334000"/>
            <a:ext cx="2443692" cy="1524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IN" b="1" dirty="0"/>
              <a:t>TRAUMA TEAM</a:t>
            </a:r>
            <a:endParaRPr lang="en-IN" dirty="0"/>
          </a:p>
        </p:txBody>
      </p:sp>
      <p:sp>
        <p:nvSpPr>
          <p:cNvPr id="3" name="Content Placeholder 2"/>
          <p:cNvSpPr>
            <a:spLocks noGrp="1"/>
          </p:cNvSpPr>
          <p:nvPr>
            <p:ph idx="1"/>
          </p:nvPr>
        </p:nvSpPr>
        <p:spPr>
          <a:xfrm>
            <a:off x="152400" y="609600"/>
            <a:ext cx="8763000" cy="6019800"/>
          </a:xfrm>
        </p:spPr>
        <p:txBody>
          <a:bodyPr>
            <a:normAutofit/>
          </a:bodyPr>
          <a:lstStyle/>
          <a:p>
            <a:r>
              <a:rPr lang="en-IN" sz="2400" dirty="0"/>
              <a:t>It usually comprises emergency department (ED) physicians, anaesthetists, general and orthopaedic surgeons, with some units providing a radiologist, neurosurgeon, and intensive care physician.</a:t>
            </a:r>
          </a:p>
          <a:p>
            <a:r>
              <a:rPr lang="en-IN" sz="2400" dirty="0"/>
              <a:t>non-technical skills. These have been described for anaesthetists by the Anaesthetic Non-Technical Skills (ANTS) system. The four skill categories described are</a:t>
            </a:r>
          </a:p>
          <a:p>
            <a:r>
              <a:rPr lang="en-IN" sz="2400" dirty="0"/>
              <a:t> task management,</a:t>
            </a:r>
          </a:p>
          <a:p>
            <a:r>
              <a:rPr lang="en-IN" sz="2400" dirty="0"/>
              <a:t> team working,</a:t>
            </a:r>
          </a:p>
          <a:p>
            <a:r>
              <a:rPr lang="en-IN" sz="2400" dirty="0"/>
              <a:t> situation awareness,</a:t>
            </a:r>
          </a:p>
          <a:p>
            <a:r>
              <a:rPr lang="en-IN" sz="2400" dirty="0"/>
              <a:t> and decision-making</a:t>
            </a:r>
          </a:p>
        </p:txBody>
      </p:sp>
      <p:pic>
        <p:nvPicPr>
          <p:cNvPr id="8" name="Picture 3" descr="C:\Users\DR RAGHU\Desktop\tt-positions-green.jpg"/>
          <p:cNvPicPr>
            <a:picLocks noChangeAspect="1" noChangeArrowheads="1"/>
          </p:cNvPicPr>
          <p:nvPr/>
        </p:nvPicPr>
        <p:blipFill>
          <a:blip r:embed="rId2"/>
          <a:srcRect/>
          <a:stretch>
            <a:fillRect/>
          </a:stretch>
        </p:blipFill>
        <p:spPr bwMode="auto">
          <a:xfrm>
            <a:off x="3886200" y="3352800"/>
            <a:ext cx="5257800" cy="35052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noChangeArrowheads="1"/>
          </p:cNvSpPr>
          <p:nvPr>
            <p:ph type="title" idx="4294967295"/>
          </p:nvPr>
        </p:nvSpPr>
        <p:spPr/>
        <p:txBody>
          <a:bodyPr/>
          <a:lstStyle/>
          <a:p>
            <a:pPr eaLnBrk="1" hangingPunct="1"/>
            <a:endParaRPr lang="en-US"/>
          </a:p>
        </p:txBody>
      </p:sp>
      <p:pic>
        <p:nvPicPr>
          <p:cNvPr id="26627" name="Picture 2"/>
          <p:cNvPicPr>
            <a:picLocks noGrp="1" noChangeAspect="1" noChangeArrowheads="1"/>
          </p:cNvPicPr>
          <p:nvPr>
            <p:ph idx="4294967295"/>
          </p:nvPr>
        </p:nvPicPr>
        <p:blipFill>
          <a:blip r:embed="rId2" cstate="print"/>
          <a:srcRect/>
          <a:stretch>
            <a:fillRect/>
          </a:stretch>
        </p:blipFill>
        <p:spPr>
          <a:xfrm>
            <a:off x="0" y="3450647"/>
            <a:ext cx="4495800" cy="3407353"/>
          </a:xfrm>
        </p:spPr>
      </p:pic>
      <p:pic>
        <p:nvPicPr>
          <p:cNvPr id="26628" name="Picture 2"/>
          <p:cNvPicPr>
            <a:picLocks noChangeAspect="1" noChangeArrowheads="1"/>
          </p:cNvPicPr>
          <p:nvPr/>
        </p:nvPicPr>
        <p:blipFill>
          <a:blip r:embed="rId3" cstate="print"/>
          <a:srcRect/>
          <a:stretch>
            <a:fillRect/>
          </a:stretch>
        </p:blipFill>
        <p:spPr bwMode="auto">
          <a:xfrm>
            <a:off x="4495800" y="-55563"/>
            <a:ext cx="4648200" cy="3484563"/>
          </a:xfrm>
          <a:prstGeom prst="rect">
            <a:avLst/>
          </a:prstGeom>
          <a:noFill/>
          <a:ln w="9525">
            <a:noFill/>
            <a:miter lim="800000"/>
            <a:headEnd/>
            <a:tailEnd/>
          </a:ln>
        </p:spPr>
      </p:pic>
      <p:pic>
        <p:nvPicPr>
          <p:cNvPr id="26630" name="Picture 5" descr="C:\Users\drsatish\ER\manipur\bonnie 009.JPG"/>
          <p:cNvPicPr>
            <a:picLocks noChangeAspect="1" noChangeArrowheads="1"/>
          </p:cNvPicPr>
          <p:nvPr/>
        </p:nvPicPr>
        <p:blipFill>
          <a:blip r:embed="rId4" cstate="print"/>
          <a:srcRect/>
          <a:stretch>
            <a:fillRect/>
          </a:stretch>
        </p:blipFill>
        <p:spPr bwMode="auto">
          <a:xfrm>
            <a:off x="4419600" y="3384678"/>
            <a:ext cx="4724400" cy="3486150"/>
          </a:xfrm>
          <a:prstGeom prst="rect">
            <a:avLst/>
          </a:prstGeom>
          <a:noFill/>
          <a:ln w="9525">
            <a:noFill/>
            <a:miter lim="800000"/>
            <a:headEnd/>
            <a:tailEnd/>
          </a:ln>
        </p:spPr>
      </p:pic>
      <p:sp>
        <p:nvSpPr>
          <p:cNvPr id="2" name="Oval 1"/>
          <p:cNvSpPr/>
          <p:nvPr/>
        </p:nvSpPr>
        <p:spPr>
          <a:xfrm>
            <a:off x="3075215" y="3117127"/>
            <a:ext cx="3118980" cy="1199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cs typeface="Times New Roman" pitchFamily="18" charset="0"/>
              </a:rPr>
              <a:t>MASS CASUALITIES</a:t>
            </a:r>
          </a:p>
        </p:txBody>
      </p:sp>
      <p:pic>
        <p:nvPicPr>
          <p:cNvPr id="8" name="Picture 3" descr="G:\Picture1.jpg"/>
          <p:cNvPicPr>
            <a:picLocks noChangeAspect="1" noChangeArrowheads="1"/>
          </p:cNvPicPr>
          <p:nvPr/>
        </p:nvPicPr>
        <p:blipFill>
          <a:blip r:embed="rId5" cstate="print"/>
          <a:srcRect/>
          <a:stretch>
            <a:fillRect/>
          </a:stretch>
        </p:blipFill>
        <p:spPr bwMode="auto">
          <a:xfrm>
            <a:off x="0" y="0"/>
            <a:ext cx="4514248" cy="342659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dirty="0">
                <a:solidFill>
                  <a:srgbClr val="FF0000"/>
                </a:solidFill>
                <a:latin typeface="Times New Roman" pitchFamily="18" charset="0"/>
                <a:cs typeface="Times New Roman" pitchFamily="18" charset="0"/>
              </a:rPr>
              <a:t>Multiple Casualties</a:t>
            </a:r>
            <a:endParaRPr lang="en-IN" dirty="0">
              <a:solidFill>
                <a:srgbClr val="FF0000"/>
              </a:solidFill>
              <a:latin typeface="Times New Roman" pitchFamily="18" charset="0"/>
              <a:cs typeface="Times New Roman" pitchFamily="18" charset="0"/>
            </a:endParaRPr>
          </a:p>
        </p:txBody>
      </p:sp>
      <p:pic>
        <p:nvPicPr>
          <p:cNvPr id="4" name="Picture 2" descr="C:\Users\drmsrinivas\Desktop\ED\manipur\bonnie 011.JPG"/>
          <p:cNvPicPr>
            <a:picLocks noGrp="1" noChangeAspect="1" noChangeArrowheads="1"/>
          </p:cNvPicPr>
          <p:nvPr>
            <p:ph idx="1"/>
          </p:nvPr>
        </p:nvPicPr>
        <p:blipFill>
          <a:blip r:embed="rId2" cstate="print"/>
          <a:srcRect/>
          <a:stretch>
            <a:fillRect/>
          </a:stretch>
        </p:blipFill>
        <p:spPr bwMode="auto">
          <a:xfrm>
            <a:off x="228600" y="1981200"/>
            <a:ext cx="4267200" cy="4191000"/>
          </a:xfrm>
          <a:prstGeom prst="rect">
            <a:avLst/>
          </a:prstGeom>
          <a:noFill/>
        </p:spPr>
      </p:pic>
      <p:pic>
        <p:nvPicPr>
          <p:cNvPr id="5" name="Picture 3" descr="C:\Users\drmsrinivas\Desktop\ED\manipur\bonnie 008.JPG"/>
          <p:cNvPicPr>
            <a:picLocks noChangeAspect="1" noChangeArrowheads="1"/>
          </p:cNvPicPr>
          <p:nvPr/>
        </p:nvPicPr>
        <p:blipFill>
          <a:blip r:embed="rId3" cstate="print"/>
          <a:srcRect/>
          <a:stretch>
            <a:fillRect/>
          </a:stretch>
        </p:blipFill>
        <p:spPr bwMode="auto">
          <a:xfrm>
            <a:off x="4572000" y="1981200"/>
            <a:ext cx="4267200" cy="4191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3185962" y="4244741"/>
            <a:ext cx="2946387" cy="2613259"/>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3429910" y="0"/>
            <a:ext cx="3262880" cy="2752826"/>
          </a:xfrm>
          <a:prstGeom prst="rect">
            <a:avLst/>
          </a:prstGeom>
          <a:noFill/>
          <a:ln w="9525">
            <a:noFill/>
            <a:miter lim="800000"/>
            <a:headEnd/>
            <a:tailEnd/>
          </a:ln>
          <a:effectLst/>
        </p:spPr>
      </p:pic>
      <p:pic>
        <p:nvPicPr>
          <p:cNvPr id="5" name="Picture 3" descr="C:\Documents and Settings\Administrator\Desktop\train_1160219g.jpg"/>
          <p:cNvPicPr>
            <a:picLocks noChangeAspect="1" noChangeArrowheads="1"/>
          </p:cNvPicPr>
          <p:nvPr/>
        </p:nvPicPr>
        <p:blipFill>
          <a:blip r:embed="rId4" cstate="print"/>
          <a:srcRect/>
          <a:stretch>
            <a:fillRect/>
          </a:stretch>
        </p:blipFill>
        <p:spPr bwMode="auto">
          <a:xfrm>
            <a:off x="0" y="2745124"/>
            <a:ext cx="3164005" cy="2269637"/>
          </a:xfrm>
          <a:prstGeom prst="rect">
            <a:avLst/>
          </a:prstGeom>
          <a:noFill/>
        </p:spPr>
      </p:pic>
      <p:pic>
        <p:nvPicPr>
          <p:cNvPr id="6" name="Picture 4"/>
          <p:cNvPicPr>
            <a:picLocks noChangeAspect="1" noChangeArrowheads="1"/>
          </p:cNvPicPr>
          <p:nvPr/>
        </p:nvPicPr>
        <p:blipFill>
          <a:blip r:embed="rId5" cstate="print"/>
          <a:srcRect/>
          <a:stretch>
            <a:fillRect/>
          </a:stretch>
        </p:blipFill>
        <p:spPr bwMode="auto">
          <a:xfrm>
            <a:off x="0" y="1"/>
            <a:ext cx="3439315" cy="2772076"/>
          </a:xfrm>
          <a:prstGeom prst="rect">
            <a:avLst/>
          </a:prstGeom>
          <a:noFill/>
          <a:ln w="9525">
            <a:noFill/>
            <a:miter lim="800000"/>
            <a:headEnd/>
            <a:tailEnd/>
          </a:ln>
          <a:effectLst/>
        </p:spPr>
      </p:pic>
      <p:pic>
        <p:nvPicPr>
          <p:cNvPr id="8194" name="Picture 2" descr="C:\Documents and Settings\Administrator\Desktop\30thvknnellore1_AR_1161296e.jpg"/>
          <p:cNvPicPr>
            <a:picLocks noChangeAspect="1" noChangeArrowheads="1"/>
          </p:cNvPicPr>
          <p:nvPr/>
        </p:nvPicPr>
        <p:blipFill>
          <a:blip r:embed="rId6" cstate="print"/>
          <a:srcRect/>
          <a:stretch>
            <a:fillRect/>
          </a:stretch>
        </p:blipFill>
        <p:spPr bwMode="auto">
          <a:xfrm>
            <a:off x="6115050" y="4225491"/>
            <a:ext cx="3028950" cy="2632509"/>
          </a:xfrm>
          <a:prstGeom prst="rect">
            <a:avLst/>
          </a:prstGeom>
          <a:noFill/>
        </p:spPr>
      </p:pic>
      <p:pic>
        <p:nvPicPr>
          <p:cNvPr id="8195" name="Picture 3" descr="C:\Documents and Settings\Administrator\Desktop\Charred-Coach.jpg"/>
          <p:cNvPicPr>
            <a:picLocks noChangeAspect="1" noChangeArrowheads="1"/>
          </p:cNvPicPr>
          <p:nvPr/>
        </p:nvPicPr>
        <p:blipFill>
          <a:blip r:embed="rId7" cstate="print"/>
          <a:srcRect/>
          <a:stretch>
            <a:fillRect/>
          </a:stretch>
        </p:blipFill>
        <p:spPr bwMode="auto">
          <a:xfrm>
            <a:off x="6619858" y="1"/>
            <a:ext cx="2524142" cy="2745124"/>
          </a:xfrm>
          <a:prstGeom prst="rect">
            <a:avLst/>
          </a:prstGeom>
          <a:noFill/>
        </p:spPr>
      </p:pic>
      <p:sp>
        <p:nvSpPr>
          <p:cNvPr id="10" name="Oval 9"/>
          <p:cNvSpPr/>
          <p:nvPr/>
        </p:nvSpPr>
        <p:spPr>
          <a:xfrm>
            <a:off x="3471758" y="2860573"/>
            <a:ext cx="3734602" cy="11049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cs typeface="Times New Roman" pitchFamily="18" charset="0"/>
              </a:rPr>
              <a:t>NELLORE TRAIN FIRE ACCIDENT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3590221" y="4104859"/>
            <a:ext cx="2670419" cy="2753141"/>
          </a:xfrm>
          <a:prstGeom prst="rect">
            <a:avLst/>
          </a:prstGeom>
          <a:noFill/>
          <a:ln w="9525">
            <a:noFill/>
            <a:miter lim="800000"/>
            <a:headEnd/>
            <a:tailEnd/>
          </a:ln>
          <a:effectLst/>
        </p:spPr>
      </p:pic>
      <p:pic>
        <p:nvPicPr>
          <p:cNvPr id="8" name="Picture 4"/>
          <p:cNvPicPr>
            <a:picLocks noGrp="1" noChangeAspect="1" noChangeArrowheads="1"/>
          </p:cNvPicPr>
          <p:nvPr>
            <p:ph idx="1"/>
          </p:nvPr>
        </p:nvPicPr>
        <p:blipFill>
          <a:blip r:embed="rId3" cstate="print"/>
          <a:srcRect/>
          <a:stretch>
            <a:fillRect/>
          </a:stretch>
        </p:blipFill>
        <p:spPr bwMode="auto">
          <a:xfrm>
            <a:off x="6208295" y="4079203"/>
            <a:ext cx="2935705" cy="2778797"/>
          </a:xfrm>
          <a:prstGeom prst="rect">
            <a:avLst/>
          </a:prstGeom>
          <a:noFill/>
          <a:ln w="9525">
            <a:noFill/>
            <a:miter lim="800000"/>
            <a:headEnd/>
            <a:tailEnd/>
          </a:ln>
          <a:effectLst/>
        </p:spPr>
      </p:pic>
      <p:pic>
        <p:nvPicPr>
          <p:cNvPr id="14" name="Picture 5"/>
          <p:cNvPicPr>
            <a:picLocks noChangeAspect="1" noChangeArrowheads="1"/>
          </p:cNvPicPr>
          <p:nvPr/>
        </p:nvPicPr>
        <p:blipFill>
          <a:blip r:embed="rId4" cstate="print"/>
          <a:srcRect/>
          <a:stretch>
            <a:fillRect/>
          </a:stretch>
        </p:blipFill>
        <p:spPr bwMode="auto">
          <a:xfrm>
            <a:off x="3605000" y="0"/>
            <a:ext cx="2873737" cy="2537966"/>
          </a:xfrm>
          <a:prstGeom prst="rect">
            <a:avLst/>
          </a:prstGeom>
          <a:noFill/>
          <a:ln w="9525">
            <a:noFill/>
            <a:miter lim="800000"/>
            <a:headEnd/>
            <a:tailEnd/>
          </a:ln>
          <a:effectLst/>
        </p:spPr>
      </p:pic>
      <p:pic>
        <p:nvPicPr>
          <p:cNvPr id="15" name="Picture 6"/>
          <p:cNvPicPr>
            <a:picLocks noChangeAspect="1" noChangeArrowheads="1"/>
          </p:cNvPicPr>
          <p:nvPr/>
        </p:nvPicPr>
        <p:blipFill>
          <a:blip r:embed="rId5" cstate="print"/>
          <a:srcRect/>
          <a:stretch>
            <a:fillRect/>
          </a:stretch>
        </p:blipFill>
        <p:spPr bwMode="auto">
          <a:xfrm>
            <a:off x="1385553" y="2822090"/>
            <a:ext cx="2193790" cy="2558433"/>
          </a:xfrm>
          <a:prstGeom prst="rect">
            <a:avLst/>
          </a:prstGeom>
          <a:noFill/>
          <a:ln w="9525">
            <a:noFill/>
            <a:miter lim="800000"/>
            <a:headEnd/>
            <a:tailEnd/>
          </a:ln>
          <a:effectLst/>
        </p:spPr>
      </p:pic>
      <p:pic>
        <p:nvPicPr>
          <p:cNvPr id="16" name="Picture 7"/>
          <p:cNvPicPr>
            <a:picLocks noChangeAspect="1" noChangeArrowheads="1"/>
          </p:cNvPicPr>
          <p:nvPr/>
        </p:nvPicPr>
        <p:blipFill>
          <a:blip r:embed="rId6" cstate="print"/>
          <a:srcRect/>
          <a:stretch>
            <a:fillRect/>
          </a:stretch>
        </p:blipFill>
        <p:spPr bwMode="auto">
          <a:xfrm>
            <a:off x="6465908" y="0"/>
            <a:ext cx="2678093" cy="2550695"/>
          </a:xfrm>
          <a:prstGeom prst="rect">
            <a:avLst/>
          </a:prstGeom>
          <a:noFill/>
          <a:ln w="9525">
            <a:noFill/>
            <a:miter lim="800000"/>
            <a:headEnd/>
            <a:tailEnd/>
          </a:ln>
          <a:effectLst/>
        </p:spPr>
      </p:pic>
      <p:pic>
        <p:nvPicPr>
          <p:cNvPr id="17" name="Picture 2"/>
          <p:cNvPicPr>
            <a:picLocks noChangeAspect="1" noChangeArrowheads="1"/>
          </p:cNvPicPr>
          <p:nvPr/>
        </p:nvPicPr>
        <p:blipFill>
          <a:blip r:embed="rId7" cstate="print"/>
          <a:srcRect/>
          <a:stretch>
            <a:fillRect/>
          </a:stretch>
        </p:blipFill>
        <p:spPr bwMode="auto">
          <a:xfrm>
            <a:off x="0" y="0"/>
            <a:ext cx="3619099" cy="2829100"/>
          </a:xfrm>
          <a:prstGeom prst="rect">
            <a:avLst/>
          </a:prstGeom>
          <a:noFill/>
          <a:ln w="9525">
            <a:noFill/>
            <a:miter lim="800000"/>
            <a:headEnd/>
            <a:tailEnd/>
          </a:ln>
        </p:spPr>
      </p:pic>
      <p:sp>
        <p:nvSpPr>
          <p:cNvPr id="18" name="Oval 17"/>
          <p:cNvSpPr/>
          <p:nvPr/>
        </p:nvSpPr>
        <p:spPr>
          <a:xfrm>
            <a:off x="3782728" y="2757951"/>
            <a:ext cx="4552750" cy="1140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cs typeface="Times New Roman" pitchFamily="18" charset="0"/>
              </a:rPr>
              <a:t>NELLORE TRAIN FIRE MISHAP VICTIMS </a:t>
            </a:r>
          </a:p>
        </p:txBody>
      </p:sp>
      <p:sp>
        <p:nvSpPr>
          <p:cNvPr id="10" name="Rectangle 9"/>
          <p:cNvSpPr/>
          <p:nvPr/>
        </p:nvSpPr>
        <p:spPr>
          <a:xfrm>
            <a:off x="4644008" y="4941168"/>
            <a:ext cx="576064" cy="144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sp>
        <p:nvSpPr>
          <p:cNvPr id="11" name="Rectangle 10"/>
          <p:cNvSpPr/>
          <p:nvPr/>
        </p:nvSpPr>
        <p:spPr>
          <a:xfrm flipV="1">
            <a:off x="4788024" y="692696"/>
            <a:ext cx="576064" cy="144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7452320" y="692696"/>
            <a:ext cx="576064" cy="144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endParaRPr lang="en-US" dirty="0"/>
          </a:p>
        </p:txBody>
      </p:sp>
      <p:graphicFrame>
        <p:nvGraphicFramePr>
          <p:cNvPr id="4" name="Diagram 3"/>
          <p:cNvGraphicFramePr/>
          <p:nvPr>
            <p:extLst>
              <p:ext uri="{D42A27DB-BD31-4B8C-83A1-F6EECF244321}">
                <p14:modId xmlns:p14="http://schemas.microsoft.com/office/powerpoint/2010/main" xmlns="" val="3846106124"/>
              </p:ext>
            </p:extLst>
          </p:nvPr>
        </p:nvGraphicFramePr>
        <p:xfrm>
          <a:off x="533400" y="1447800"/>
          <a:ext cx="83058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C:\Users\DR RAGHU\Desktop\US_Navy_040723-N-8977L-008_Navy_Hospital_Corpsmen_and_Medical_Officers_assess_the_treatment_and_prognosis_of_a_patient_with_a_gunshot_wound.jpg"/>
          <p:cNvPicPr>
            <a:picLocks noChangeAspect="1" noChangeArrowheads="1"/>
          </p:cNvPicPr>
          <p:nvPr/>
        </p:nvPicPr>
        <p:blipFill>
          <a:blip r:embed="rId6" cstate="print"/>
          <a:srcRect/>
          <a:stretch>
            <a:fillRect/>
          </a:stretch>
        </p:blipFill>
        <p:spPr bwMode="auto">
          <a:xfrm>
            <a:off x="6629400" y="0"/>
            <a:ext cx="2514600" cy="1397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5057" name="Picture 1"/>
          <p:cNvPicPr>
            <a:picLocks noChangeAspect="1" noChangeArrowheads="1"/>
          </p:cNvPicPr>
          <p:nvPr/>
        </p:nvPicPr>
        <p:blipFill>
          <a:blip r:embed="rId2"/>
          <a:srcRect/>
          <a:stretch>
            <a:fillRect/>
          </a:stretch>
        </p:blipFill>
        <p:spPr bwMode="auto">
          <a:xfrm>
            <a:off x="381000" y="228600"/>
            <a:ext cx="8429625" cy="6324600"/>
          </a:xfrm>
          <a:prstGeom prst="rect">
            <a:avLst/>
          </a:prstGeom>
          <a:noFill/>
          <a:ln w="9525">
            <a:noFill/>
            <a:miter lim="800000"/>
            <a:headEnd/>
            <a:tailEnd/>
          </a:ln>
          <a:effectLst/>
        </p:spPr>
      </p:pic>
      <p:sp>
        <p:nvSpPr>
          <p:cNvPr id="4" name="Oval 3">
            <a:extLst>
              <a:ext uri="{FF2B5EF4-FFF2-40B4-BE49-F238E27FC236}">
                <a16:creationId xmlns:a16="http://schemas.microsoft.com/office/drawing/2014/main" xmlns="" id="{2CF9C29A-BD85-924E-9D93-D91930BB5386}"/>
              </a:ext>
            </a:extLst>
          </p:cNvPr>
          <p:cNvSpPr/>
          <p:nvPr/>
        </p:nvSpPr>
        <p:spPr>
          <a:xfrm>
            <a:off x="3048000" y="3124200"/>
            <a:ext cx="3276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Useful Strategies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49155" name="Picture 3"/>
          <p:cNvPicPr>
            <a:picLocks noChangeAspect="1" noChangeArrowheads="1"/>
          </p:cNvPicPr>
          <p:nvPr/>
        </p:nvPicPr>
        <p:blipFill>
          <a:blip r:embed="rId2"/>
          <a:srcRect/>
          <a:stretch>
            <a:fillRect/>
          </a:stretch>
        </p:blipFill>
        <p:spPr bwMode="auto">
          <a:xfrm>
            <a:off x="457200" y="1524000"/>
            <a:ext cx="8305800" cy="4572000"/>
          </a:xfrm>
          <a:prstGeom prst="rect">
            <a:avLst/>
          </a:prstGeom>
          <a:noFill/>
          <a:ln w="9525">
            <a:noFill/>
            <a:miter lim="800000"/>
            <a:headEnd/>
            <a:tailEnd/>
          </a:ln>
          <a:effectLst/>
        </p:spPr>
      </p:pic>
    </p:spTree>
    <p:extLst>
      <p:ext uri="{BB962C8B-B14F-4D97-AF65-F5344CB8AC3E}">
        <p14:creationId xmlns:p14="http://schemas.microsoft.com/office/powerpoint/2010/main" xmlns="" val="2932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324600"/>
          </a:xfrm>
        </p:spPr>
        <p:txBody>
          <a:bodyPr>
            <a:normAutofit fontScale="77500" lnSpcReduction="20000"/>
          </a:bodyPr>
          <a:lstStyle/>
          <a:p>
            <a:r>
              <a:rPr lang="en-US" sz="3000" dirty="0"/>
              <a:t>Field triage</a:t>
            </a:r>
          </a:p>
          <a:p>
            <a:endParaRPr lang="en-US" sz="3000" dirty="0"/>
          </a:p>
          <a:p>
            <a:r>
              <a:rPr lang="en-US" sz="3000" dirty="0"/>
              <a:t>Pre hospital care and timely transport to nearby trauma setup </a:t>
            </a:r>
          </a:p>
          <a:p>
            <a:endParaRPr lang="en-US" sz="3000" dirty="0"/>
          </a:p>
          <a:p>
            <a:r>
              <a:rPr lang="en-US" sz="3000" dirty="0"/>
              <a:t>ED  triage</a:t>
            </a:r>
          </a:p>
          <a:p>
            <a:endParaRPr lang="en-US" sz="3000" dirty="0"/>
          </a:p>
          <a:p>
            <a:r>
              <a:rPr lang="en-US" sz="3000" dirty="0"/>
              <a:t>Resuscitation/Golden hour</a:t>
            </a:r>
          </a:p>
          <a:p>
            <a:endParaRPr lang="en-US" sz="3000" dirty="0"/>
          </a:p>
          <a:p>
            <a:r>
              <a:rPr lang="en-US" sz="3000" dirty="0"/>
              <a:t>Simultaneous Documentation</a:t>
            </a:r>
          </a:p>
          <a:p>
            <a:endParaRPr lang="en-US" sz="3000" dirty="0"/>
          </a:p>
          <a:p>
            <a:r>
              <a:rPr lang="en-US" sz="3000" dirty="0"/>
              <a:t>Re assessment</a:t>
            </a:r>
          </a:p>
          <a:p>
            <a:endParaRPr lang="en-US" sz="3000" dirty="0"/>
          </a:p>
          <a:p>
            <a:r>
              <a:rPr lang="en-US" sz="2800" dirty="0"/>
              <a:t>Disposition</a:t>
            </a:r>
          </a:p>
          <a:p>
            <a:endParaRPr lang="en-US" sz="2800" dirty="0"/>
          </a:p>
          <a:p>
            <a:r>
              <a:rPr lang="en-US" sz="2800" dirty="0"/>
              <a:t>Debriefing</a:t>
            </a:r>
          </a:p>
          <a:p>
            <a:endParaRPr lang="en-US" sz="2800" dirty="0"/>
          </a:p>
          <a:p>
            <a:r>
              <a:rPr lang="en-US" sz="2800" dirty="0"/>
              <a:t>Updating new strategies or protocols</a:t>
            </a:r>
          </a:p>
          <a:p>
            <a:endParaRPr lang="en-US" sz="30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buNone/>
            </a:pPr>
            <a:endParaRPr lang="en-US" dirty="0"/>
          </a:p>
          <a:p>
            <a:endParaRPr lang="en-US" dirty="0"/>
          </a:p>
          <a:p>
            <a:endParaRPr lang="en-US" dirty="0"/>
          </a:p>
          <a:p>
            <a:endParaRPr lang="en-US" dirty="0"/>
          </a:p>
          <a:p>
            <a:endParaRPr lang="en-US" dirty="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t>Stabilization </a:t>
            </a:r>
            <a:endParaRPr lang="en-US" dirty="0"/>
          </a:p>
        </p:txBody>
      </p:sp>
      <p:pic>
        <p:nvPicPr>
          <p:cNvPr id="4098" name="Picture 2"/>
          <p:cNvPicPr>
            <a:picLocks noGrp="1" noChangeAspect="1" noChangeArrowheads="1"/>
          </p:cNvPicPr>
          <p:nvPr>
            <p:ph idx="1"/>
          </p:nvPr>
        </p:nvPicPr>
        <p:blipFill>
          <a:blip r:embed="rId2"/>
          <a:srcRect/>
          <a:stretch>
            <a:fillRect/>
          </a:stretch>
        </p:blipFill>
        <p:spPr bwMode="auto">
          <a:xfrm>
            <a:off x="609600" y="1143000"/>
            <a:ext cx="8077200" cy="5440362"/>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7105" name="Picture 1"/>
          <p:cNvPicPr>
            <a:picLocks noChangeAspect="1" noChangeArrowheads="1"/>
          </p:cNvPicPr>
          <p:nvPr/>
        </p:nvPicPr>
        <p:blipFill>
          <a:blip r:embed="rId2"/>
          <a:srcRect/>
          <a:stretch>
            <a:fillRect/>
          </a:stretch>
        </p:blipFill>
        <p:spPr bwMode="auto">
          <a:xfrm>
            <a:off x="304800" y="228600"/>
            <a:ext cx="8534400" cy="6172199"/>
          </a:xfrm>
          <a:prstGeom prst="rect">
            <a:avLst/>
          </a:prstGeom>
          <a:noFill/>
          <a:ln w="9525">
            <a:noFill/>
            <a:miter lim="800000"/>
            <a:headEnd/>
            <a:tailEnd/>
          </a:ln>
          <a:effectLst/>
        </p:spPr>
      </p:pic>
      <p:sp>
        <p:nvSpPr>
          <p:cNvPr id="4" name="Oval 3">
            <a:extLst>
              <a:ext uri="{FF2B5EF4-FFF2-40B4-BE49-F238E27FC236}">
                <a16:creationId xmlns:a16="http://schemas.microsoft.com/office/drawing/2014/main" xmlns="" id="{5F1D8D22-FD74-D346-A988-1AD3D06DAD3D}"/>
              </a:ext>
            </a:extLst>
          </p:cNvPr>
          <p:cNvSpPr/>
          <p:nvPr/>
        </p:nvSpPr>
        <p:spPr>
          <a:xfrm>
            <a:off x="474785" y="2286000"/>
            <a:ext cx="20574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TORNIQUET</a:t>
            </a:r>
          </a:p>
        </p:txBody>
      </p:sp>
    </p:spTree>
    <p:extLst>
      <p:ext uri="{BB962C8B-B14F-4D97-AF65-F5344CB8AC3E}">
        <p14:creationId xmlns:p14="http://schemas.microsoft.com/office/powerpoint/2010/main" xmlns="" val="593896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Primary assesment</a:t>
            </a:r>
          </a:p>
          <a:p>
            <a:r>
              <a:rPr lang="en-US" dirty="0"/>
              <a:t>Re assess</a:t>
            </a:r>
          </a:p>
          <a:p>
            <a:r>
              <a:rPr lang="en-US" dirty="0"/>
              <a:t>Adjuncts to primary assesment</a:t>
            </a:r>
          </a:p>
          <a:p>
            <a:r>
              <a:rPr lang="en-US" dirty="0"/>
              <a:t>SAMPLE history</a:t>
            </a:r>
          </a:p>
          <a:p>
            <a:r>
              <a:rPr lang="en-US" dirty="0"/>
              <a:t>Secondary assesment</a:t>
            </a:r>
          </a:p>
          <a:p>
            <a:r>
              <a:rPr lang="en-US" dirty="0"/>
              <a:t>Special situations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Primary Assesment</a:t>
            </a:r>
          </a:p>
        </p:txBody>
      </p:sp>
      <p:sp>
        <p:nvSpPr>
          <p:cNvPr id="3" name="Content Placeholder 2"/>
          <p:cNvSpPr>
            <a:spLocks noGrp="1"/>
          </p:cNvSpPr>
          <p:nvPr>
            <p:ph idx="1"/>
          </p:nvPr>
        </p:nvSpPr>
        <p:spPr>
          <a:xfrm>
            <a:off x="457200" y="990600"/>
            <a:ext cx="8229600" cy="5715000"/>
          </a:xfrm>
        </p:spPr>
        <p:txBody>
          <a:bodyPr/>
          <a:lstStyle/>
          <a:p>
            <a:r>
              <a:rPr lang="en-US" dirty="0"/>
              <a:t>Airway with SMR</a:t>
            </a:r>
          </a:p>
          <a:p>
            <a:r>
              <a:rPr lang="en-US" dirty="0"/>
              <a:t>Breathing</a:t>
            </a:r>
          </a:p>
          <a:p>
            <a:r>
              <a:rPr lang="en-US" dirty="0"/>
              <a:t>Circulation with Hemorrhage control</a:t>
            </a:r>
          </a:p>
          <a:p>
            <a:r>
              <a:rPr lang="en-US" dirty="0"/>
              <a:t>Disability with neurological status assesment</a:t>
            </a:r>
          </a:p>
          <a:p>
            <a:r>
              <a:rPr lang="en-US" dirty="0"/>
              <a:t>Exposure(undress) with Environment(temperature) control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b="1" dirty="0"/>
              <a:t>Airway </a:t>
            </a:r>
            <a:endParaRPr lang="en-US" dirty="0"/>
          </a:p>
        </p:txBody>
      </p:sp>
      <p:sp>
        <p:nvSpPr>
          <p:cNvPr id="3" name="Content Placeholder 2"/>
          <p:cNvSpPr>
            <a:spLocks noGrp="1"/>
          </p:cNvSpPr>
          <p:nvPr>
            <p:ph idx="1"/>
          </p:nvPr>
        </p:nvSpPr>
        <p:spPr>
          <a:xfrm>
            <a:off x="304800" y="762000"/>
            <a:ext cx="8534400" cy="5867400"/>
          </a:xfrm>
        </p:spPr>
        <p:txBody>
          <a:bodyPr>
            <a:normAutofit/>
          </a:bodyPr>
          <a:lstStyle/>
          <a:p>
            <a:r>
              <a:rPr lang="en-US" sz="2400" dirty="0"/>
              <a:t>Airway patency is critical in the trauma patient.</a:t>
            </a:r>
          </a:p>
          <a:p>
            <a:endParaRPr lang="en-US" sz="2400" dirty="0"/>
          </a:p>
          <a:p>
            <a:r>
              <a:rPr lang="en-US" sz="2400" dirty="0"/>
              <a:t>Airway maneuvers</a:t>
            </a:r>
          </a:p>
          <a:p>
            <a:r>
              <a:rPr lang="en-US" sz="2400" dirty="0"/>
              <a:t>Approach to difficult airway</a:t>
            </a:r>
          </a:p>
          <a:p>
            <a:endParaRPr lang="en-US" sz="2400" dirty="0"/>
          </a:p>
          <a:p>
            <a:r>
              <a:rPr lang="en-US" sz="2400" dirty="0"/>
              <a:t>RSI in trauma – how different it is </a:t>
            </a:r>
          </a:p>
          <a:p>
            <a:r>
              <a:rPr lang="en-US" sz="2400" dirty="0"/>
              <a:t>Preparation for post intubation hypotension must be made prior to the intubation, </a:t>
            </a:r>
          </a:p>
          <a:p>
            <a:r>
              <a:rPr lang="en-US" sz="2400" dirty="0"/>
              <a:t>(RSI) </a:t>
            </a:r>
          </a:p>
          <a:p>
            <a:r>
              <a:rPr lang="en-US" sz="2400" dirty="0"/>
              <a:t>Rocuronium 1 -2 mg/kg,Succinylcholine-2mg/kg</a:t>
            </a:r>
          </a:p>
          <a:p>
            <a:endParaRPr lang="en-US" sz="2400" dirty="0"/>
          </a:p>
        </p:txBody>
      </p:sp>
      <p:pic>
        <p:nvPicPr>
          <p:cNvPr id="5" name="Picture 3"/>
          <p:cNvPicPr>
            <a:picLocks noChangeAspect="1" noChangeArrowheads="1"/>
          </p:cNvPicPr>
          <p:nvPr/>
        </p:nvPicPr>
        <p:blipFill>
          <a:blip r:embed="rId2"/>
          <a:srcRect/>
          <a:stretch>
            <a:fillRect/>
          </a:stretch>
        </p:blipFill>
        <p:spPr bwMode="auto">
          <a:xfrm>
            <a:off x="5638800" y="1295400"/>
            <a:ext cx="2590799" cy="19812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0" y="12894"/>
            <a:ext cx="3438525" cy="3810000"/>
          </a:xfrm>
          <a:prstGeom prst="rect">
            <a:avLst/>
          </a:prstGeom>
          <a:noFill/>
          <a:ln w="9525">
            <a:noFill/>
            <a:miter lim="800000"/>
            <a:headEnd/>
            <a:tailEnd/>
          </a:ln>
          <a:effectLst/>
        </p:spPr>
      </p:pic>
      <p:pic>
        <p:nvPicPr>
          <p:cNvPr id="5" name="Picture 2"/>
          <p:cNvPicPr>
            <a:picLocks noGrp="1" noChangeAspect="1" noChangeArrowheads="1"/>
          </p:cNvPicPr>
          <p:nvPr>
            <p:ph idx="1"/>
          </p:nvPr>
        </p:nvPicPr>
        <p:blipFill>
          <a:blip r:embed="rId3"/>
          <a:srcRect/>
          <a:stretch>
            <a:fillRect/>
          </a:stretch>
        </p:blipFill>
        <p:spPr bwMode="auto">
          <a:xfrm>
            <a:off x="5257800" y="258418"/>
            <a:ext cx="3662362" cy="4048125"/>
          </a:xfrm>
          <a:prstGeom prst="rect">
            <a:avLst/>
          </a:prstGeom>
          <a:noFill/>
          <a:ln w="9525">
            <a:noFill/>
            <a:miter lim="800000"/>
            <a:headEnd/>
            <a:tailEnd/>
          </a:ln>
          <a:effectLst/>
        </p:spPr>
      </p:pic>
      <p:pic>
        <p:nvPicPr>
          <p:cNvPr id="6" name="Picture 2">
            <a:extLst>
              <a:ext uri="{FF2B5EF4-FFF2-40B4-BE49-F238E27FC236}">
                <a16:creationId xmlns:a16="http://schemas.microsoft.com/office/drawing/2014/main" xmlns="" id="{6AA9037F-CD6C-4947-9C93-30500767E509}"/>
              </a:ext>
            </a:extLst>
          </p:cNvPr>
          <p:cNvPicPr>
            <a:picLocks noChangeAspect="1" noChangeArrowheads="1"/>
          </p:cNvPicPr>
          <p:nvPr/>
        </p:nvPicPr>
        <p:blipFill>
          <a:blip r:embed="rId4"/>
          <a:srcRect/>
          <a:stretch>
            <a:fillRect/>
          </a:stretch>
        </p:blipFill>
        <p:spPr bwMode="auto">
          <a:xfrm>
            <a:off x="2746892" y="3396175"/>
            <a:ext cx="3263502" cy="3372643"/>
          </a:xfrm>
          <a:prstGeom prst="rect">
            <a:avLst/>
          </a:prstGeom>
          <a:noFill/>
          <a:ln w="9525">
            <a:noFill/>
            <a:miter lim="800000"/>
            <a:headEnd/>
            <a:tailEnd/>
          </a:ln>
          <a:effectLst/>
        </p:spPr>
      </p:pic>
    </p:spTree>
    <p:extLst>
      <p:ext uri="{BB962C8B-B14F-4D97-AF65-F5344CB8AC3E}">
        <p14:creationId xmlns:p14="http://schemas.microsoft.com/office/powerpoint/2010/main" xmlns="" val="1537788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57346" name="Picture 2"/>
          <p:cNvPicPr>
            <a:picLocks noChangeAspect="1" noChangeArrowheads="1"/>
          </p:cNvPicPr>
          <p:nvPr/>
        </p:nvPicPr>
        <p:blipFill>
          <a:blip r:embed="rId2"/>
          <a:srcRect/>
          <a:stretch>
            <a:fillRect/>
          </a:stretch>
        </p:blipFill>
        <p:spPr bwMode="auto">
          <a:xfrm>
            <a:off x="228600" y="228600"/>
            <a:ext cx="8686800" cy="6400800"/>
          </a:xfrm>
          <a:prstGeom prst="rect">
            <a:avLst/>
          </a:prstGeom>
          <a:noFill/>
          <a:ln w="9525">
            <a:noFill/>
            <a:miter lim="800000"/>
            <a:headEnd/>
            <a:tailEnd/>
          </a:ln>
          <a:effectLst/>
        </p:spPr>
      </p:pic>
      <p:sp>
        <p:nvSpPr>
          <p:cNvPr id="4" name="Oval 3">
            <a:extLst>
              <a:ext uri="{FF2B5EF4-FFF2-40B4-BE49-F238E27FC236}">
                <a16:creationId xmlns:a16="http://schemas.microsoft.com/office/drawing/2014/main" xmlns="" id="{BD1C8DD9-E895-C649-A1C9-40562DD33CC8}"/>
              </a:ext>
            </a:extLst>
          </p:cNvPr>
          <p:cNvSpPr/>
          <p:nvPr/>
        </p:nvSpPr>
        <p:spPr>
          <a:xfrm>
            <a:off x="5257800" y="721286"/>
            <a:ext cx="34290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Useful Strategies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097" name="Picture 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3073" name="Picture 1"/>
          <p:cNvPicPr>
            <a:picLocks noChangeAspect="1" noChangeArrowheads="1"/>
          </p:cNvPicPr>
          <p:nvPr/>
        </p:nvPicPr>
        <p:blipFill>
          <a:blip r:embed="rId2"/>
          <a:srcRect/>
          <a:stretch>
            <a:fillRect/>
          </a:stretch>
        </p:blipFill>
        <p:spPr bwMode="auto">
          <a:xfrm>
            <a:off x="228600" y="152400"/>
            <a:ext cx="8534400" cy="67056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Breathing</a:t>
            </a:r>
          </a:p>
        </p:txBody>
      </p:sp>
      <p:sp>
        <p:nvSpPr>
          <p:cNvPr id="3" name="Content Placeholder 2"/>
          <p:cNvSpPr>
            <a:spLocks noGrp="1"/>
          </p:cNvSpPr>
          <p:nvPr>
            <p:ph idx="1"/>
          </p:nvPr>
        </p:nvSpPr>
        <p:spPr>
          <a:xfrm>
            <a:off x="152400" y="1143000"/>
            <a:ext cx="8839200" cy="5562600"/>
          </a:xfrm>
        </p:spPr>
        <p:txBody>
          <a:bodyPr>
            <a:normAutofit/>
          </a:bodyPr>
          <a:lstStyle/>
          <a:p>
            <a:r>
              <a:rPr lang="en-US" dirty="0"/>
              <a:t>Clinical evaluation</a:t>
            </a:r>
          </a:p>
          <a:p>
            <a:endParaRPr lang="en-US" dirty="0"/>
          </a:p>
          <a:p>
            <a:r>
              <a:rPr lang="en-US" dirty="0"/>
              <a:t>POCUS – E FAST</a:t>
            </a:r>
          </a:p>
          <a:p>
            <a:endParaRPr lang="en-US" dirty="0"/>
          </a:p>
          <a:p>
            <a:r>
              <a:rPr lang="en-US" dirty="0"/>
              <a:t>Tension pneumothorax orhemothorax,tamponade</a:t>
            </a:r>
          </a:p>
          <a:p>
            <a:endParaRPr lang="en-US" dirty="0"/>
          </a:p>
          <a:p>
            <a:r>
              <a:rPr lang="en-US" dirty="0"/>
              <a:t>Titration of the fraction of inspired oxygen (FiO</a:t>
            </a:r>
            <a:r>
              <a:rPr lang="en-US" baseline="30000" dirty="0"/>
              <a:t>2</a:t>
            </a:r>
            <a:r>
              <a:rPr lang="en-US" dirty="0"/>
              <a:t>) is critical, as hyperoxygenation is associated with increased mortality in the critically ill.</a:t>
            </a:r>
          </a:p>
        </p:txBody>
      </p:sp>
      <p:pic>
        <p:nvPicPr>
          <p:cNvPr id="4" name="Picture 2"/>
          <p:cNvPicPr>
            <a:picLocks noChangeAspect="1" noChangeArrowheads="1"/>
          </p:cNvPicPr>
          <p:nvPr/>
        </p:nvPicPr>
        <p:blipFill>
          <a:blip r:embed="rId2"/>
          <a:srcRect/>
          <a:stretch>
            <a:fillRect/>
          </a:stretch>
        </p:blipFill>
        <p:spPr bwMode="auto">
          <a:xfrm>
            <a:off x="6305550" y="0"/>
            <a:ext cx="2838450" cy="2514599"/>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ghu\Desktop\Attachments_20151214\Dscn1968.JPG"/>
          <p:cNvPicPr>
            <a:picLocks noGrp="1" noChangeAspect="1" noChangeArrowheads="1"/>
          </p:cNvPicPr>
          <p:nvPr>
            <p:ph idx="1"/>
          </p:nvPr>
        </p:nvPicPr>
        <p:blipFill>
          <a:blip r:embed="rId2" cstate="print"/>
          <a:srcRect/>
          <a:stretch>
            <a:fillRect/>
          </a:stretch>
        </p:blipFill>
        <p:spPr bwMode="auto">
          <a:xfrm>
            <a:off x="0" y="0"/>
            <a:ext cx="4572000" cy="3429000"/>
          </a:xfrm>
          <a:prstGeom prst="rect">
            <a:avLst/>
          </a:prstGeom>
          <a:noFill/>
        </p:spPr>
      </p:pic>
      <p:pic>
        <p:nvPicPr>
          <p:cNvPr id="2052" name="Picture 4" descr="C:\Users\Raghu\Desktop\Attachments_20151214\Dscn1966.JPG"/>
          <p:cNvPicPr>
            <a:picLocks noChangeAspect="1" noChangeArrowheads="1"/>
          </p:cNvPicPr>
          <p:nvPr/>
        </p:nvPicPr>
        <p:blipFill>
          <a:blip r:embed="rId3" cstate="print"/>
          <a:srcRect/>
          <a:stretch>
            <a:fillRect/>
          </a:stretch>
        </p:blipFill>
        <p:spPr bwMode="auto">
          <a:xfrm>
            <a:off x="4571081" y="3429000"/>
            <a:ext cx="4572919" cy="3429000"/>
          </a:xfrm>
          <a:prstGeom prst="rect">
            <a:avLst/>
          </a:prstGeom>
          <a:noFill/>
        </p:spPr>
      </p:pic>
      <p:sp>
        <p:nvSpPr>
          <p:cNvPr id="7" name="Oval 6"/>
          <p:cNvSpPr/>
          <p:nvPr/>
        </p:nvSpPr>
        <p:spPr>
          <a:xfrm>
            <a:off x="4860032" y="1628800"/>
            <a:ext cx="3816424" cy="986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cs typeface="Times New Roman" pitchFamily="18" charset="0"/>
              </a:rPr>
              <a:t>EMERGENCY MEDICAL SERVICES</a:t>
            </a:r>
            <a:endParaRPr lang="en-IN" b="1" dirty="0">
              <a:solidFill>
                <a:srgbClr val="FF0000"/>
              </a:solidFill>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77000"/>
          </a:xfrm>
        </p:spPr>
        <p:txBody>
          <a:bodyPr>
            <a:normAutofit lnSpcReduction="10000"/>
          </a:bodyPr>
          <a:lstStyle/>
          <a:p>
            <a:pPr>
              <a:buNone/>
            </a:pPr>
            <a:r>
              <a:rPr lang="en-US" b="1" dirty="0"/>
              <a:t>     Circulation</a:t>
            </a:r>
          </a:p>
          <a:p>
            <a:r>
              <a:rPr lang="en-US" b="1" dirty="0"/>
              <a:t> </a:t>
            </a:r>
            <a:r>
              <a:rPr lang="en-US" sz="2400" b="1" dirty="0"/>
              <a:t>Fluid Resuscitation :</a:t>
            </a:r>
            <a:r>
              <a:rPr lang="en-US" sz="2400" dirty="0"/>
              <a:t>Key issues are when to trigger the massive transfusion protocol (MTP), how to utilize the various blood components and adjuncts, and what ratio to use for blood products, use 2 wide bore cannulas </a:t>
            </a:r>
          </a:p>
          <a:p>
            <a:endParaRPr lang="en-US" sz="2400" dirty="0"/>
          </a:p>
          <a:p>
            <a:r>
              <a:rPr lang="en-US" sz="2400" dirty="0"/>
              <a:t>Military guidelines suggest the choice of initial resuscitative fluid should be whole blood, component therapy with a balanced 1:1:1 ratio, red blood cells (RBCs) and plasma in 1:1 ratio, then very limited use of crystalloids.</a:t>
            </a:r>
            <a:br>
              <a:rPr lang="en-US" sz="2400" dirty="0"/>
            </a:br>
            <a:endParaRPr lang="en-US" sz="2400" dirty="0"/>
          </a:p>
          <a:p>
            <a:pPr>
              <a:buNone/>
            </a:pPr>
            <a:r>
              <a:rPr lang="en-US" sz="2400" b="1" dirty="0"/>
              <a:t>     Massive Transfusion </a:t>
            </a:r>
          </a:p>
          <a:p>
            <a:r>
              <a:rPr lang="en-US" sz="2400" dirty="0"/>
              <a:t>include packed red blood cells (pRBCs), plasma, platelets, cryoprecipitate or fibrinogen concentrate, and other adjuncts such as calcium, tranexamic acid, and possibly prothrombin complex concentrate (PCC).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a:stretch>
            <a:fillRect/>
          </a:stretch>
        </p:blipFill>
        <p:spPr bwMode="auto">
          <a:xfrm>
            <a:off x="0" y="0"/>
            <a:ext cx="7162800" cy="68580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6705600" y="4495800"/>
            <a:ext cx="2438400" cy="23622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152400" y="152400"/>
            <a:ext cx="8763000" cy="3276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52400" y="3505200"/>
            <a:ext cx="8839200" cy="320040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2"/>
          <a:srcRect/>
          <a:stretch>
            <a:fillRect/>
          </a:stretch>
        </p:blipFill>
        <p:spPr bwMode="auto">
          <a:xfrm>
            <a:off x="4549246" y="2514600"/>
            <a:ext cx="4594754" cy="4343400"/>
          </a:xfrm>
          <a:prstGeom prst="rect">
            <a:avLst/>
          </a:prstGeom>
          <a:noFill/>
          <a:ln w="9525">
            <a:noFill/>
            <a:miter lim="800000"/>
            <a:headEnd/>
            <a:tailEnd/>
          </a:ln>
          <a:effectLst/>
        </p:spPr>
      </p:pic>
      <p:pic>
        <p:nvPicPr>
          <p:cNvPr id="6" name="Content Placeholder 5"/>
          <p:cNvPicPr>
            <a:picLocks noGrp="1" noChangeAspect="1" noChangeArrowheads="1"/>
          </p:cNvPicPr>
          <p:nvPr>
            <p:ph idx="1"/>
          </p:nvPr>
        </p:nvPicPr>
        <p:blipFill>
          <a:blip r:embed="rId3"/>
          <a:srcRect/>
          <a:stretch>
            <a:fillRect/>
          </a:stretch>
        </p:blipFill>
        <p:spPr bwMode="auto">
          <a:xfrm>
            <a:off x="0" y="0"/>
            <a:ext cx="4495799" cy="4190999"/>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304800" y="1752600"/>
            <a:ext cx="4219575" cy="4648200"/>
          </a:xfrm>
          <a:prstGeom prst="rect">
            <a:avLst/>
          </a:prstGeom>
          <a:noFill/>
          <a:ln w="9525">
            <a:noFill/>
            <a:miter lim="800000"/>
            <a:headEnd/>
            <a:tailEnd/>
          </a:ln>
          <a:effectLst/>
        </p:spPr>
      </p:pic>
      <p:pic>
        <p:nvPicPr>
          <p:cNvPr id="58371" name="Picture 3"/>
          <p:cNvPicPr>
            <a:picLocks noGrp="1" noChangeAspect="1" noChangeArrowheads="1"/>
          </p:cNvPicPr>
          <p:nvPr>
            <p:ph idx="1"/>
          </p:nvPr>
        </p:nvPicPr>
        <p:blipFill>
          <a:blip r:embed="rId3"/>
          <a:srcRect/>
          <a:stretch>
            <a:fillRect/>
          </a:stretch>
        </p:blipFill>
        <p:spPr bwMode="auto">
          <a:xfrm>
            <a:off x="4953000" y="1676400"/>
            <a:ext cx="4038600" cy="4953000"/>
          </a:xfrm>
          <a:prstGeom prst="rect">
            <a:avLst/>
          </a:prstGeom>
          <a:noFill/>
          <a:ln w="9525">
            <a:noFill/>
            <a:miter lim="800000"/>
            <a:headEnd/>
            <a:tailEnd/>
          </a:ln>
          <a:effectLst/>
        </p:spPr>
      </p:pic>
      <p:sp>
        <p:nvSpPr>
          <p:cNvPr id="3" name="Oval 2">
            <a:extLst>
              <a:ext uri="{FF2B5EF4-FFF2-40B4-BE49-F238E27FC236}">
                <a16:creationId xmlns:a16="http://schemas.microsoft.com/office/drawing/2014/main" xmlns="" id="{583882F1-DD2F-154A-93A6-431EE795F0F4}"/>
              </a:ext>
            </a:extLst>
          </p:cNvPr>
          <p:cNvSpPr/>
          <p:nvPr/>
        </p:nvSpPr>
        <p:spPr>
          <a:xfrm>
            <a:off x="2819400" y="762000"/>
            <a:ext cx="3276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Useful Strategies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b="1" dirty="0"/>
              <a:t>The Lethal Triad </a:t>
            </a:r>
            <a:endParaRPr lang="en-US" dirty="0"/>
          </a:p>
        </p:txBody>
      </p:sp>
      <p:pic>
        <p:nvPicPr>
          <p:cNvPr id="1026" name="Picture 2" descr="C:\Users\DR RAGHU\Desktop\trauma-triad.jpg"/>
          <p:cNvPicPr>
            <a:picLocks noGrp="1" noChangeAspect="1" noChangeArrowheads="1"/>
          </p:cNvPicPr>
          <p:nvPr>
            <p:ph idx="1"/>
          </p:nvPr>
        </p:nvPicPr>
        <p:blipFill>
          <a:blip r:embed="rId2"/>
          <a:srcRect/>
          <a:stretch>
            <a:fillRect/>
          </a:stretch>
        </p:blipFill>
        <p:spPr bwMode="auto">
          <a:xfrm>
            <a:off x="0" y="838200"/>
            <a:ext cx="3810000" cy="3333750"/>
          </a:xfrm>
          <a:prstGeom prst="rect">
            <a:avLst/>
          </a:prstGeom>
          <a:noFill/>
        </p:spPr>
      </p:pic>
      <p:pic>
        <p:nvPicPr>
          <p:cNvPr id="5" name="Picture 2" descr="C:\Users\DR RAGHU\Desktop\jth14690-fig-0001-m.jpg"/>
          <p:cNvPicPr>
            <a:picLocks noChangeAspect="1" noChangeArrowheads="1"/>
          </p:cNvPicPr>
          <p:nvPr/>
        </p:nvPicPr>
        <p:blipFill>
          <a:blip r:embed="rId3"/>
          <a:srcRect/>
          <a:stretch>
            <a:fillRect/>
          </a:stretch>
        </p:blipFill>
        <p:spPr bwMode="auto">
          <a:xfrm>
            <a:off x="3810000" y="1142999"/>
            <a:ext cx="5181600" cy="5647765"/>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dirty="0"/>
              <a:t>Treatment </a:t>
            </a:r>
            <a:endParaRPr lang="en-US" dirty="0"/>
          </a:p>
        </p:txBody>
      </p:sp>
      <p:sp>
        <p:nvSpPr>
          <p:cNvPr id="3" name="Content Placeholder 2"/>
          <p:cNvSpPr>
            <a:spLocks noGrp="1"/>
          </p:cNvSpPr>
          <p:nvPr>
            <p:ph idx="1"/>
          </p:nvPr>
        </p:nvSpPr>
        <p:spPr>
          <a:xfrm>
            <a:off x="228600" y="685800"/>
            <a:ext cx="8686800" cy="5943600"/>
          </a:xfrm>
        </p:spPr>
        <p:txBody>
          <a:bodyPr>
            <a:normAutofit/>
          </a:bodyPr>
          <a:lstStyle/>
          <a:p>
            <a:r>
              <a:rPr lang="en-US" sz="2400" dirty="0"/>
              <a:t>Balanced resuscitation and permissive hypotension, DCR .</a:t>
            </a:r>
          </a:p>
          <a:p>
            <a:pPr>
              <a:buNone/>
            </a:pPr>
            <a:endParaRPr lang="en-US" sz="2400" dirty="0"/>
          </a:p>
          <a:p>
            <a:r>
              <a:rPr lang="en-US" sz="2400" dirty="0"/>
              <a:t>“ABCDE” primary survey advocated by ATLS.</a:t>
            </a:r>
          </a:p>
          <a:p>
            <a:endParaRPr lang="en-US" sz="2400" dirty="0"/>
          </a:p>
          <a:p>
            <a:r>
              <a:rPr lang="en-US" sz="2400" dirty="0"/>
              <a:t>Exsanguinating hemorrhage should be addressed first. </a:t>
            </a:r>
          </a:p>
          <a:p>
            <a:endParaRPr lang="en-US" sz="2400" dirty="0"/>
          </a:p>
          <a:p>
            <a:pPr>
              <a:buNone/>
            </a:pPr>
            <a:r>
              <a:rPr lang="en-US" sz="2400" b="1" dirty="0"/>
              <a:t>   Hemorrhage Control With In-Hospital Hemostatic Devices :</a:t>
            </a:r>
          </a:p>
          <a:p>
            <a:r>
              <a:rPr lang="en-US" sz="2400" dirty="0"/>
              <a:t>Tourniquet duration of 60 minutes or longer was not associated with increased amputations but was associated with more incidences of rhabdomyolysis.</a:t>
            </a:r>
          </a:p>
          <a:p>
            <a:endParaRPr lang="en-US" sz="2400" dirty="0"/>
          </a:p>
          <a:p>
            <a:r>
              <a:rPr lang="en-US" sz="2400" dirty="0"/>
              <a:t>Suspected open-book pelvic fractures may be treated initially with pelvic binding to facilitate tamponade prior to surgical packing, angioembolization, and/or external fixation.</a:t>
            </a:r>
          </a:p>
          <a:p>
            <a:endParaRPr lang="en-US"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a:t>DAMAGE CONTROL RESUSCITATION</a:t>
            </a:r>
            <a:r>
              <a:rPr lang="en-IN" dirty="0"/>
              <a:t/>
            </a:r>
            <a:br>
              <a:rPr lang="en-IN" dirty="0"/>
            </a:br>
            <a:endParaRPr lang="en-IN" dirty="0"/>
          </a:p>
        </p:txBody>
      </p:sp>
      <p:sp>
        <p:nvSpPr>
          <p:cNvPr id="3" name="Content Placeholder 2"/>
          <p:cNvSpPr>
            <a:spLocks noGrp="1"/>
          </p:cNvSpPr>
          <p:nvPr>
            <p:ph idx="1"/>
          </p:nvPr>
        </p:nvSpPr>
        <p:spPr>
          <a:xfrm>
            <a:off x="228600" y="1066800"/>
            <a:ext cx="8763000" cy="5486400"/>
          </a:xfrm>
        </p:spPr>
        <p:txBody>
          <a:bodyPr>
            <a:normAutofit/>
          </a:bodyPr>
          <a:lstStyle/>
          <a:p>
            <a:r>
              <a:rPr lang="en-IN" dirty="0"/>
              <a:t>The key components of DCR are:</a:t>
            </a:r>
          </a:p>
          <a:p>
            <a:r>
              <a:rPr lang="en-IN" dirty="0"/>
              <a:t> Time limited permissive hypotension,</a:t>
            </a:r>
          </a:p>
          <a:p>
            <a:r>
              <a:rPr lang="en-IN" dirty="0"/>
              <a:t>Massive Haemorrhage Protocols,</a:t>
            </a:r>
          </a:p>
          <a:p>
            <a:r>
              <a:rPr lang="en-IN" dirty="0"/>
              <a:t> Tranexamic acid, and</a:t>
            </a:r>
          </a:p>
          <a:p>
            <a:r>
              <a:rPr lang="en-IN" dirty="0"/>
              <a:t> Damage Control Surgery (DCS). </a:t>
            </a:r>
          </a:p>
          <a:p>
            <a:pPr>
              <a:buNone/>
            </a:pPr>
            <a:r>
              <a:rPr lang="en-IN" dirty="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C:\Users\DR RAGHU\Desktop\40719_2017_96_Fig2_HTML.gif"/>
          <p:cNvPicPr>
            <a:picLocks noGrp="1" noChangeAspect="1" noChangeArrowheads="1"/>
          </p:cNvPicPr>
          <p:nvPr>
            <p:ph idx="1"/>
          </p:nvPr>
        </p:nvPicPr>
        <p:blipFill>
          <a:blip r:embed="rId2"/>
          <a:srcRect/>
          <a:stretch>
            <a:fillRect/>
          </a:stretch>
        </p:blipFill>
        <p:spPr bwMode="auto">
          <a:xfrm>
            <a:off x="152400" y="152400"/>
            <a:ext cx="5636629" cy="4525963"/>
          </a:xfrm>
          <a:prstGeom prst="rect">
            <a:avLst/>
          </a:prstGeom>
          <a:noFill/>
        </p:spPr>
      </p:pic>
      <p:pic>
        <p:nvPicPr>
          <p:cNvPr id="16390" name="Picture 6" descr="C:\Users\DR RAGHU\Desktop\Massive-Transfusion.jpg"/>
          <p:cNvPicPr>
            <a:picLocks noChangeAspect="1" noChangeArrowheads="1"/>
          </p:cNvPicPr>
          <p:nvPr/>
        </p:nvPicPr>
        <p:blipFill>
          <a:blip r:embed="rId3"/>
          <a:srcRect/>
          <a:stretch>
            <a:fillRect/>
          </a:stretch>
        </p:blipFill>
        <p:spPr bwMode="auto">
          <a:xfrm>
            <a:off x="4724400" y="3810000"/>
            <a:ext cx="4419600" cy="3048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R RAGHU\Downloads\Algorithm-of-massive-transfusion-protocol-incorporating-goal-directed-therapy-MTP.png"/>
          <p:cNvPicPr>
            <a:picLocks noGrp="1" noChangeAspect="1" noChangeArrowheads="1"/>
          </p:cNvPicPr>
          <p:nvPr>
            <p:ph idx="1"/>
          </p:nvPr>
        </p:nvPicPr>
        <p:blipFill>
          <a:blip r:embed="rId2"/>
          <a:srcRect/>
          <a:stretch>
            <a:fillRect/>
          </a:stretch>
        </p:blipFill>
        <p:spPr bwMode="auto">
          <a:xfrm>
            <a:off x="381000" y="266700"/>
            <a:ext cx="8458200" cy="6324600"/>
          </a:xfrm>
          <a:prstGeom prst="rect">
            <a:avLst/>
          </a:prstGeom>
          <a:noFill/>
        </p:spPr>
      </p:pic>
      <p:pic>
        <p:nvPicPr>
          <p:cNvPr id="3" name="Picture 2">
            <a:extLst>
              <a:ext uri="{FF2B5EF4-FFF2-40B4-BE49-F238E27FC236}">
                <a16:creationId xmlns:a16="http://schemas.microsoft.com/office/drawing/2014/main" xmlns="" id="{140C109B-B7E8-AD4F-97A1-8C2DEF8295C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81000" y="1981200"/>
            <a:ext cx="3390900" cy="2438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8640"/>
            <a:ext cx="8435280" cy="878160"/>
          </a:xfrm>
        </p:spPr>
        <p:txBody>
          <a:bodyPr/>
          <a:lstStyle/>
          <a:p>
            <a:r>
              <a:rPr lang="en-US" dirty="0">
                <a:solidFill>
                  <a:srgbClr val="FF0000"/>
                </a:solidFill>
                <a:latin typeface="Times New Roman" pitchFamily="18" charset="0"/>
                <a:cs typeface="Times New Roman" pitchFamily="18" charset="0"/>
              </a:rPr>
              <a:t>                 Pre-hospital Care </a:t>
            </a:r>
          </a:p>
        </p:txBody>
      </p:sp>
      <p:pic>
        <p:nvPicPr>
          <p:cNvPr id="6" name="Picture 16" descr="DSCN0146"/>
          <p:cNvPicPr>
            <a:picLocks noChangeAspect="1" noChangeArrowheads="1"/>
          </p:cNvPicPr>
          <p:nvPr/>
        </p:nvPicPr>
        <p:blipFill>
          <a:blip r:embed="rId2" cstate="print"/>
          <a:srcRect/>
          <a:stretch>
            <a:fillRect/>
          </a:stretch>
        </p:blipFill>
        <p:spPr bwMode="auto">
          <a:xfrm>
            <a:off x="6400800" y="836712"/>
            <a:ext cx="2743200" cy="1688123"/>
          </a:xfrm>
          <a:prstGeom prst="rect">
            <a:avLst/>
          </a:prstGeom>
          <a:noFill/>
        </p:spPr>
      </p:pic>
      <p:sp>
        <p:nvSpPr>
          <p:cNvPr id="10" name="Text Box 9"/>
          <p:cNvSpPr txBox="1">
            <a:spLocks noChangeArrowheads="1"/>
          </p:cNvSpPr>
          <p:nvPr/>
        </p:nvSpPr>
        <p:spPr bwMode="auto">
          <a:xfrm>
            <a:off x="7620000" y="6400800"/>
            <a:ext cx="2819400" cy="396875"/>
          </a:xfrm>
          <a:prstGeom prst="rect">
            <a:avLst/>
          </a:prstGeom>
          <a:noFill/>
          <a:ln w="12700">
            <a:noFill/>
            <a:miter lim="800000"/>
            <a:headEnd/>
            <a:tailEnd/>
          </a:ln>
        </p:spPr>
        <p:txBody>
          <a:bodyPr>
            <a:spAutoFit/>
          </a:bodyPr>
          <a:lstStyle/>
          <a:p>
            <a:pPr defTabSz="762000">
              <a:spcBef>
                <a:spcPct val="50000"/>
              </a:spcBef>
            </a:pPr>
            <a:r>
              <a:rPr lang="en-US" sz="2000" b="1" dirty="0">
                <a:solidFill>
                  <a:schemeClr val="hlink"/>
                </a:solidFill>
              </a:rPr>
              <a:t>EMD(NMC)</a:t>
            </a:r>
          </a:p>
        </p:txBody>
      </p:sp>
      <p:pic>
        <p:nvPicPr>
          <p:cNvPr id="9" name="Picture 3" descr="112-1239_IMG"/>
          <p:cNvPicPr>
            <a:picLocks noChangeAspect="1" noChangeArrowheads="1"/>
          </p:cNvPicPr>
          <p:nvPr/>
        </p:nvPicPr>
        <p:blipFill>
          <a:blip r:embed="rId3" cstate="print"/>
          <a:srcRect/>
          <a:stretch>
            <a:fillRect/>
          </a:stretch>
        </p:blipFill>
        <p:spPr bwMode="auto">
          <a:xfrm>
            <a:off x="0" y="2514600"/>
            <a:ext cx="4495800" cy="2514600"/>
          </a:xfrm>
          <a:prstGeom prst="rect">
            <a:avLst/>
          </a:prstGeom>
          <a:noFill/>
        </p:spPr>
      </p:pic>
      <p:pic>
        <p:nvPicPr>
          <p:cNvPr id="11" name="Picture 2"/>
          <p:cNvPicPr>
            <a:picLocks noChangeAspect="1" noChangeArrowheads="1"/>
          </p:cNvPicPr>
          <p:nvPr/>
        </p:nvPicPr>
        <p:blipFill>
          <a:blip r:embed="rId4" cstate="print"/>
          <a:srcRect/>
          <a:stretch>
            <a:fillRect/>
          </a:stretch>
        </p:blipFill>
        <p:spPr bwMode="auto">
          <a:xfrm>
            <a:off x="4495800" y="2514600"/>
            <a:ext cx="4648200" cy="2500481"/>
          </a:xfrm>
          <a:prstGeom prst="rect">
            <a:avLst/>
          </a:prstGeom>
          <a:noFill/>
          <a:ln w="12700">
            <a:noFill/>
            <a:miter lim="800000"/>
            <a:headEnd/>
            <a:tailEnd/>
          </a:ln>
          <a:effectLst/>
        </p:spPr>
      </p:pic>
      <p:pic>
        <p:nvPicPr>
          <p:cNvPr id="14" name="Content Placeholder 4" descr="DSC01268"/>
          <p:cNvPicPr>
            <a:picLocks noGrp="1" noChangeAspect="1" noChangeArrowheads="1"/>
          </p:cNvPicPr>
          <p:nvPr>
            <p:ph idx="1"/>
          </p:nvPr>
        </p:nvPicPr>
        <p:blipFill>
          <a:blip r:embed="rId5" cstate="print">
            <a:lum bright="16000"/>
          </a:blip>
          <a:srcRect t="14884" b="15655"/>
          <a:stretch>
            <a:fillRect/>
          </a:stretch>
        </p:blipFill>
        <p:spPr bwMode="auto">
          <a:xfrm>
            <a:off x="3237807" y="5029200"/>
            <a:ext cx="2668385" cy="1743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3" descr="C:\Users\drmsrinivas\Desktop\ems photos\DSC02450.JPG"/>
          <p:cNvPicPr>
            <a:picLocks noChangeAspect="1" noChangeArrowheads="1"/>
          </p:cNvPicPr>
          <p:nvPr/>
        </p:nvPicPr>
        <p:blipFill>
          <a:blip r:embed="rId6" cstate="print"/>
          <a:srcRect/>
          <a:stretch>
            <a:fillRect/>
          </a:stretch>
        </p:blipFill>
        <p:spPr bwMode="auto">
          <a:xfrm>
            <a:off x="0" y="548680"/>
            <a:ext cx="3810000" cy="1981200"/>
          </a:xfrm>
          <a:prstGeom prst="rect">
            <a:avLst/>
          </a:prstGeom>
          <a:noFill/>
        </p:spPr>
      </p:pic>
      <p:pic>
        <p:nvPicPr>
          <p:cNvPr id="13" name="Picture 3" descr="C:\Users\drmsrinivas\Desktop\ems photos\DSC02521.JPG"/>
          <p:cNvPicPr>
            <a:picLocks noChangeAspect="1" noChangeArrowheads="1"/>
          </p:cNvPicPr>
          <p:nvPr/>
        </p:nvPicPr>
        <p:blipFill>
          <a:blip r:embed="rId7" cstate="print"/>
          <a:srcRect/>
          <a:stretch>
            <a:fillRect/>
          </a:stretch>
        </p:blipFill>
        <p:spPr bwMode="auto">
          <a:xfrm>
            <a:off x="2209800" y="4800600"/>
            <a:ext cx="4191000" cy="20574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r>
              <a:rPr lang="en-US" sz="3600" b="1" dirty="0"/>
              <a:t>Resuscitative Endovascular Balloon Occlusion of the Aorta </a:t>
            </a:r>
            <a:endParaRPr lang="en-US" sz="3600" dirty="0"/>
          </a:p>
        </p:txBody>
      </p:sp>
      <p:sp>
        <p:nvSpPr>
          <p:cNvPr id="3" name="Content Placeholder 2"/>
          <p:cNvSpPr>
            <a:spLocks noGrp="1"/>
          </p:cNvSpPr>
          <p:nvPr>
            <p:ph idx="1"/>
          </p:nvPr>
        </p:nvSpPr>
        <p:spPr>
          <a:xfrm>
            <a:off x="152400" y="1143000"/>
            <a:ext cx="8763000" cy="5486400"/>
          </a:xfrm>
        </p:spPr>
        <p:txBody>
          <a:bodyPr>
            <a:normAutofit fontScale="92500" lnSpcReduction="10000"/>
          </a:bodyPr>
          <a:lstStyle/>
          <a:p>
            <a:r>
              <a:rPr lang="en-US" sz="2400" dirty="0"/>
              <a:t>Much-discussed adjunct for the control of noncompressible torso injuries .</a:t>
            </a:r>
          </a:p>
          <a:p>
            <a:endParaRPr lang="en-US" sz="2400" dirty="0"/>
          </a:p>
          <a:p>
            <a:r>
              <a:rPr lang="en-US" sz="2400" dirty="0"/>
              <a:t>With exsanguinating hemorrhage from abdominal trauma, surgical control of the bleeding by initial rapid aortic clamping is a lifesaving, but highly morbid procedure. </a:t>
            </a:r>
          </a:p>
          <a:p>
            <a:endParaRPr lang="en-US" sz="2400" dirty="0"/>
          </a:p>
          <a:p>
            <a:r>
              <a:rPr lang="en-US" sz="2400" dirty="0"/>
              <a:t>REBOA attempts to achieve the same effect by endovascularly occluding blood flow through the aorta temporarily. </a:t>
            </a:r>
          </a:p>
          <a:p>
            <a:pPr>
              <a:buNone/>
            </a:pPr>
            <a:endParaRPr lang="en-US" sz="2400" dirty="0"/>
          </a:p>
          <a:p>
            <a:r>
              <a:rPr lang="en-US" sz="2400" dirty="0"/>
              <a:t>Main indications for REBOA have been life-threatening hemorrhage and hemorrhagic shock originating solely from a source below the </a:t>
            </a:r>
            <a:r>
              <a:rPr lang="en-US" sz="2400" b="1" dirty="0"/>
              <a:t>diaphragm, without traumatic arrest. </a:t>
            </a:r>
            <a:r>
              <a:rPr lang="en-US" sz="2400" dirty="0"/>
              <a:t>Inflation in Zone I (origin of the left subclavian to ) for control of severe intra-abdominal or retroperitoneal hemorrhage is indicated only if the anticipated time to operation is &lt; 15 minutes.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b="1" dirty="0"/>
              <a:t>Inflation in Zone III </a:t>
            </a:r>
            <a:r>
              <a:rPr lang="en-US" sz="2400" dirty="0"/>
              <a:t>(lowest renal artery to the aortic bifurcation) is indicated for severe pelvic, junctional, or proximal lower extremity hemorrhage.</a:t>
            </a:r>
          </a:p>
          <a:p>
            <a:pPr>
              <a:buNone/>
            </a:pPr>
            <a:endParaRPr lang="en-US" sz="2400" dirty="0"/>
          </a:p>
          <a:p>
            <a:r>
              <a:rPr lang="en-US" sz="2400" dirty="0"/>
              <a:t>Adverse effects of REBOA include progressive distal ischemia, amputation, kidney injury, arterial injury, supraphysiologic pressures, and a related increase in cardiac afterload.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4876800" y="1524000"/>
            <a:ext cx="3981450" cy="4800600"/>
          </a:xfrm>
          <a:prstGeom prst="rect">
            <a:avLst/>
          </a:prstGeom>
          <a:noFill/>
          <a:ln w="9525">
            <a:noFill/>
            <a:miter lim="800000"/>
            <a:headEnd/>
            <a:tailEnd/>
          </a:ln>
          <a:effectLst/>
        </p:spPr>
      </p:pic>
      <p:sp>
        <p:nvSpPr>
          <p:cNvPr id="6" name="Oval 5"/>
          <p:cNvSpPr/>
          <p:nvPr/>
        </p:nvSpPr>
        <p:spPr>
          <a:xfrm>
            <a:off x="4572000" y="6096000"/>
            <a:ext cx="44196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Zone III should be reserved for only relatively stable patients with ongoing distal hemorrhage.</a:t>
            </a:r>
          </a:p>
        </p:txBody>
      </p:sp>
      <p:cxnSp>
        <p:nvCxnSpPr>
          <p:cNvPr id="8" name="Straight Arrow Connector 7"/>
          <p:cNvCxnSpPr/>
          <p:nvPr/>
        </p:nvCxnSpPr>
        <p:spPr>
          <a:xfrm rot="5400000" flipH="1" flipV="1">
            <a:off x="7581900" y="5448300"/>
            <a:ext cx="10668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4" descr="C:\Users\DR RAGHU\Desktop\951c4e_33a41009d220445bb0af37fec76241bb_mv2.png">
            <a:extLst>
              <a:ext uri="{FF2B5EF4-FFF2-40B4-BE49-F238E27FC236}">
                <a16:creationId xmlns:a16="http://schemas.microsoft.com/office/drawing/2014/main" xmlns="" id="{0A0632DC-D17E-064E-8A0F-45BAE11D4D38}"/>
              </a:ext>
            </a:extLst>
          </p:cNvPr>
          <p:cNvPicPr>
            <a:picLocks noChangeAspect="1" noChangeArrowheads="1"/>
          </p:cNvPicPr>
          <p:nvPr/>
        </p:nvPicPr>
        <p:blipFill>
          <a:blip r:embed="rId3"/>
          <a:srcRect/>
          <a:stretch>
            <a:fillRect/>
          </a:stretch>
        </p:blipFill>
        <p:spPr bwMode="auto">
          <a:xfrm>
            <a:off x="0" y="0"/>
            <a:ext cx="4419600" cy="3657600"/>
          </a:xfrm>
          <a:prstGeom prst="rect">
            <a:avLst/>
          </a:prstGeom>
          <a:noFill/>
        </p:spPr>
      </p:pic>
      <p:pic>
        <p:nvPicPr>
          <p:cNvPr id="11" name="Picture 6" descr="C:\Users\DR RAGHU\Desktop\Screen+Shot+2019-01-02+at+5.08.24+PM.png">
            <a:extLst>
              <a:ext uri="{FF2B5EF4-FFF2-40B4-BE49-F238E27FC236}">
                <a16:creationId xmlns:a16="http://schemas.microsoft.com/office/drawing/2014/main" xmlns="" id="{2F6D6A9B-B393-EE4F-BB87-DE31E62B0D94}"/>
              </a:ext>
            </a:extLst>
          </p:cNvPr>
          <p:cNvPicPr>
            <a:picLocks noGrp="1" noChangeAspect="1" noChangeArrowheads="1"/>
          </p:cNvPicPr>
          <p:nvPr>
            <p:ph idx="1"/>
          </p:nvPr>
        </p:nvPicPr>
        <p:blipFill>
          <a:blip r:embed="rId4"/>
          <a:srcRect/>
          <a:stretch>
            <a:fillRect/>
          </a:stretch>
        </p:blipFill>
        <p:spPr bwMode="auto">
          <a:xfrm>
            <a:off x="65190" y="4310084"/>
            <a:ext cx="4202012" cy="2203450"/>
          </a:xfrm>
          <a:prstGeom prst="rect">
            <a:avLst/>
          </a:prstGeom>
          <a:noFill/>
        </p:spPr>
      </p:pic>
      <p:sp>
        <p:nvSpPr>
          <p:cNvPr id="2" name="Oval 1">
            <a:extLst>
              <a:ext uri="{FF2B5EF4-FFF2-40B4-BE49-F238E27FC236}">
                <a16:creationId xmlns:a16="http://schemas.microsoft.com/office/drawing/2014/main" xmlns="" id="{4F474F42-9D44-A44E-A840-3D1F2CF920B9}"/>
              </a:ext>
            </a:extLst>
          </p:cNvPr>
          <p:cNvSpPr/>
          <p:nvPr/>
        </p:nvSpPr>
        <p:spPr>
          <a:xfrm>
            <a:off x="4572000" y="2438400"/>
            <a:ext cx="1676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SUBCLAVIAN</a:t>
            </a:r>
          </a:p>
        </p:txBody>
      </p:sp>
      <p:sp>
        <p:nvSpPr>
          <p:cNvPr id="3" name="Rectangle 2">
            <a:extLst>
              <a:ext uri="{FF2B5EF4-FFF2-40B4-BE49-F238E27FC236}">
                <a16:creationId xmlns:a16="http://schemas.microsoft.com/office/drawing/2014/main" xmlns="" id="{89A53647-A8B3-F44D-91F4-B5080031C91F}"/>
              </a:ext>
            </a:extLst>
          </p:cNvPr>
          <p:cNvSpPr/>
          <p:nvPr/>
        </p:nvSpPr>
        <p:spPr>
          <a:xfrm>
            <a:off x="5029198" y="3657600"/>
            <a:ext cx="1143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COLEIAC</a:t>
            </a:r>
          </a:p>
        </p:txBody>
      </p:sp>
      <p:sp>
        <p:nvSpPr>
          <p:cNvPr id="4" name="Rectangle 3">
            <a:extLst>
              <a:ext uri="{FF2B5EF4-FFF2-40B4-BE49-F238E27FC236}">
                <a16:creationId xmlns:a16="http://schemas.microsoft.com/office/drawing/2014/main" xmlns="" id="{9010F6B1-42B3-F845-9A3B-F3E6B78E3283}"/>
              </a:ext>
            </a:extLst>
          </p:cNvPr>
          <p:cNvSpPr/>
          <p:nvPr/>
        </p:nvSpPr>
        <p:spPr>
          <a:xfrm>
            <a:off x="7527050" y="4157684"/>
            <a:ext cx="914400" cy="414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RENAL</a:t>
            </a:r>
          </a:p>
        </p:txBody>
      </p:sp>
      <p:sp>
        <p:nvSpPr>
          <p:cNvPr id="9" name="Rectangle 8">
            <a:extLst>
              <a:ext uri="{FF2B5EF4-FFF2-40B4-BE49-F238E27FC236}">
                <a16:creationId xmlns:a16="http://schemas.microsoft.com/office/drawing/2014/main" xmlns="" id="{AA07558B-17E4-B240-968C-139964595650}"/>
              </a:ext>
            </a:extLst>
          </p:cNvPr>
          <p:cNvSpPr/>
          <p:nvPr/>
        </p:nvSpPr>
        <p:spPr>
          <a:xfrm>
            <a:off x="4914898" y="4824250"/>
            <a:ext cx="1143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FEMORAL</a:t>
            </a:r>
          </a:p>
        </p:txBody>
      </p:sp>
    </p:spTree>
    <p:extLst>
      <p:ext uri="{BB962C8B-B14F-4D97-AF65-F5344CB8AC3E}">
        <p14:creationId xmlns:p14="http://schemas.microsoft.com/office/powerpoint/2010/main" xmlns="" val="745280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r>
              <a:rPr lang="en-US" b="1" dirty="0"/>
              <a:t>Cardiac Arrest </a:t>
            </a:r>
            <a:endParaRPr lang="en-US" dirty="0"/>
          </a:p>
        </p:txBody>
      </p:sp>
      <p:sp>
        <p:nvSpPr>
          <p:cNvPr id="3" name="Content Placeholder 2"/>
          <p:cNvSpPr>
            <a:spLocks noGrp="1"/>
          </p:cNvSpPr>
          <p:nvPr>
            <p:ph idx="1"/>
          </p:nvPr>
        </p:nvSpPr>
        <p:spPr>
          <a:xfrm>
            <a:off x="457200" y="1066800"/>
            <a:ext cx="8229600" cy="5059363"/>
          </a:xfrm>
        </p:spPr>
        <p:txBody>
          <a:bodyPr/>
          <a:lstStyle/>
          <a:p>
            <a:r>
              <a:rPr lang="en-US" sz="2400" dirty="0"/>
              <a:t>Cardiac arrest in trauma patients is physiologically different from medical cardiac arrest. </a:t>
            </a:r>
          </a:p>
          <a:p>
            <a:endParaRPr lang="en-US" sz="2400" dirty="0"/>
          </a:p>
          <a:p>
            <a:r>
              <a:rPr lang="en-US" sz="2400" dirty="0"/>
              <a:t> Compromised rib cage limits recoil-driven venous return and hypovolemia limits stroke volume, all while the repetitive compressions in CPR disrupt low-flow-driven hemostasis. </a:t>
            </a:r>
          </a:p>
          <a:p>
            <a:endParaRPr lang="en-US" sz="2400" dirty="0"/>
          </a:p>
          <a:p>
            <a:r>
              <a:rPr lang="en-US" sz="2400" dirty="0"/>
              <a:t>Survival rate was 17% if it was performed in-hospital; </a:t>
            </a:r>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t>Resuscitative Thoracotomy </a:t>
            </a:r>
            <a:endParaRPr lang="en-US" dirty="0"/>
          </a:p>
        </p:txBody>
      </p:sp>
      <p:sp>
        <p:nvSpPr>
          <p:cNvPr id="3" name="Content Placeholder 2"/>
          <p:cNvSpPr>
            <a:spLocks noGrp="1"/>
          </p:cNvSpPr>
          <p:nvPr>
            <p:ph idx="1"/>
          </p:nvPr>
        </p:nvSpPr>
        <p:spPr>
          <a:xfrm>
            <a:off x="457200" y="1066800"/>
            <a:ext cx="8229600" cy="5486400"/>
          </a:xfrm>
        </p:spPr>
        <p:txBody>
          <a:bodyPr>
            <a:normAutofit/>
          </a:bodyPr>
          <a:lstStyle/>
          <a:p>
            <a:r>
              <a:rPr lang="en-US" sz="2400" dirty="0"/>
              <a:t>The 2012 WTA guidelines specify acceptable CPR times in penetrating trauma (15 minutes) or blunt trauma (10 minutes) before performing resuscitative thoracotomy.</a:t>
            </a:r>
          </a:p>
          <a:p>
            <a:endParaRPr lang="en-US" sz="2400" dirty="0"/>
          </a:p>
          <a:p>
            <a:endParaRPr lang="en-US" sz="2400" dirty="0"/>
          </a:p>
          <a:p>
            <a:r>
              <a:rPr lang="en-US" sz="2400" dirty="0"/>
              <a:t>A 5-year retrospective review indicated that resuscitative thoracotomy is futile in patients aged &gt; 60 years with blunt trauma or any patient aged ≥ 70 years.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5" name="Content Placeholder 4"/>
          <p:cNvSpPr>
            <a:spLocks noGrp="1"/>
          </p:cNvSpPr>
          <p:nvPr>
            <p:ph idx="1"/>
          </p:nvPr>
        </p:nvSpPr>
        <p:spPr/>
        <p:txBody>
          <a:bodyPr/>
          <a:lstStyle/>
          <a:p>
            <a:endParaRPr lang="en-IN"/>
          </a:p>
        </p:txBody>
      </p:sp>
      <p:pic>
        <p:nvPicPr>
          <p:cNvPr id="7169" name="Picture 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xmlns="" val="1043687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5124" name="Picture 4" descr="Advanced Trauma Life Support® Update 2019 - Anesthesiology Clinics"/>
          <p:cNvPicPr>
            <a:picLocks noChangeAspect="1" noChangeArrowheads="1"/>
          </p:cNvPicPr>
          <p:nvPr/>
        </p:nvPicPr>
        <p:blipFill>
          <a:blip r:embed="rId2" cstate="print"/>
          <a:srcRect/>
          <a:stretch>
            <a:fillRect/>
          </a:stretch>
        </p:blipFill>
        <p:spPr bwMode="auto">
          <a:xfrm>
            <a:off x="457200" y="228600"/>
            <a:ext cx="8305800" cy="6247345"/>
          </a:xfrm>
          <a:prstGeom prst="rect">
            <a:avLst/>
          </a:prstGeom>
          <a:noFill/>
        </p:spPr>
      </p:pic>
    </p:spTree>
    <p:extLst>
      <p:ext uri="{BB962C8B-B14F-4D97-AF65-F5344CB8AC3E}">
        <p14:creationId xmlns:p14="http://schemas.microsoft.com/office/powerpoint/2010/main" xmlns="" val="35134927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6081" name="Picture 1"/>
          <p:cNvPicPr>
            <a:picLocks noChangeAspect="1" noChangeArrowheads="1"/>
          </p:cNvPicPr>
          <p:nvPr/>
        </p:nvPicPr>
        <p:blipFill>
          <a:blip r:embed="rId2"/>
          <a:srcRect/>
          <a:stretch>
            <a:fillRect/>
          </a:stretch>
        </p:blipFill>
        <p:spPr bwMode="auto">
          <a:xfrm>
            <a:off x="304800" y="228600"/>
            <a:ext cx="8534400" cy="6248400"/>
          </a:xfrm>
          <a:prstGeom prst="rect">
            <a:avLst/>
          </a:prstGeom>
          <a:noFill/>
          <a:ln w="9525">
            <a:noFill/>
            <a:miter lim="800000"/>
            <a:headEnd/>
            <a:tailEnd/>
          </a:ln>
          <a:effectLst/>
        </p:spPr>
      </p:pic>
      <p:pic>
        <p:nvPicPr>
          <p:cNvPr id="9218" name="Picture 2"/>
          <p:cNvPicPr>
            <a:picLocks noChangeAspect="1" noChangeArrowheads="1"/>
          </p:cNvPicPr>
          <p:nvPr/>
        </p:nvPicPr>
        <p:blipFill>
          <a:blip r:embed="rId3"/>
          <a:srcRect/>
          <a:stretch>
            <a:fillRect/>
          </a:stretch>
        </p:blipFill>
        <p:spPr bwMode="auto">
          <a:xfrm>
            <a:off x="1447800" y="2438400"/>
            <a:ext cx="3033712" cy="1524000"/>
          </a:xfrm>
          <a:prstGeom prst="rect">
            <a:avLst/>
          </a:prstGeom>
          <a:noFill/>
          <a:ln w="9525">
            <a:noFill/>
            <a:miter lim="800000"/>
            <a:headEnd/>
            <a:tailEnd/>
          </a:ln>
          <a:effectLst/>
        </p:spPr>
      </p:pic>
      <p:pic>
        <p:nvPicPr>
          <p:cNvPr id="6" name="Picture 5" descr="C:\Users\DR RAGHU\Desktop\tumblr_inline_o9wclkfIvD1qa4rug_540.jpg"/>
          <p:cNvPicPr>
            <a:picLocks noChangeAspect="1" noChangeArrowheads="1"/>
          </p:cNvPicPr>
          <p:nvPr/>
        </p:nvPicPr>
        <p:blipFill>
          <a:blip r:embed="rId4"/>
          <a:srcRect/>
          <a:stretch>
            <a:fillRect/>
          </a:stretch>
        </p:blipFill>
        <p:spPr bwMode="auto">
          <a:xfrm>
            <a:off x="4724400" y="2514600"/>
            <a:ext cx="3352800" cy="1524000"/>
          </a:xfrm>
          <a:prstGeom prst="rect">
            <a:avLst/>
          </a:prstGeom>
          <a:noFill/>
        </p:spPr>
      </p:pic>
    </p:spTree>
    <p:extLst>
      <p:ext uri="{BB962C8B-B14F-4D97-AF65-F5344CB8AC3E}">
        <p14:creationId xmlns:p14="http://schemas.microsoft.com/office/powerpoint/2010/main" xmlns="" val="1669731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4033" name="Picture 1"/>
          <p:cNvPicPr>
            <a:picLocks noChangeAspect="1" noChangeArrowheads="1"/>
          </p:cNvPicPr>
          <p:nvPr/>
        </p:nvPicPr>
        <p:blipFill>
          <a:blip r:embed="rId2"/>
          <a:srcRect/>
          <a:stretch>
            <a:fillRect/>
          </a:stretch>
        </p:blipFill>
        <p:spPr bwMode="auto">
          <a:xfrm>
            <a:off x="1" y="1563"/>
            <a:ext cx="9146086" cy="6856437"/>
          </a:xfrm>
          <a:prstGeom prst="rect">
            <a:avLst/>
          </a:prstGeom>
          <a:noFill/>
          <a:ln w="9525">
            <a:noFill/>
            <a:miter lim="800000"/>
            <a:headEnd/>
            <a:tailEnd/>
          </a:ln>
          <a:effectLst/>
        </p:spPr>
      </p:pic>
    </p:spTree>
    <p:extLst>
      <p:ext uri="{BB962C8B-B14F-4D97-AF65-F5344CB8AC3E}">
        <p14:creationId xmlns:p14="http://schemas.microsoft.com/office/powerpoint/2010/main" xmlns="" val="1930524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Adjuncts</a:t>
            </a:r>
          </a:p>
        </p:txBody>
      </p:sp>
      <p:sp>
        <p:nvSpPr>
          <p:cNvPr id="3" name="Content Placeholder 2"/>
          <p:cNvSpPr>
            <a:spLocks noGrp="1"/>
          </p:cNvSpPr>
          <p:nvPr>
            <p:ph idx="1"/>
          </p:nvPr>
        </p:nvSpPr>
        <p:spPr/>
        <p:txBody>
          <a:bodyPr/>
          <a:lstStyle/>
          <a:p>
            <a:r>
              <a:rPr lang="en-US" dirty="0"/>
              <a:t>ECG</a:t>
            </a:r>
          </a:p>
          <a:p>
            <a:r>
              <a:rPr lang="en-US" dirty="0"/>
              <a:t>ABG</a:t>
            </a:r>
          </a:p>
          <a:p>
            <a:r>
              <a:rPr lang="en-US" dirty="0"/>
              <a:t>CXR</a:t>
            </a:r>
          </a:p>
          <a:p>
            <a:r>
              <a:rPr lang="en-US" dirty="0"/>
              <a:t>POCUS</a:t>
            </a:r>
          </a:p>
          <a:p>
            <a:r>
              <a:rPr lang="en-US" dirty="0"/>
              <a:t>Hb</a:t>
            </a:r>
          </a:p>
          <a:p>
            <a:r>
              <a:rPr lang="en-US" dirty="0"/>
              <a:t>Blood grouping and Rh typing </a:t>
            </a:r>
          </a:p>
          <a:p>
            <a:r>
              <a:rPr lang="en-US" dirty="0"/>
              <a:t>TEG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aghu\Desktop\NACC\IMG_1912.JPG"/>
          <p:cNvPicPr>
            <a:picLocks noGrp="1" noChangeAspect="1" noChangeArrowheads="1"/>
          </p:cNvPicPr>
          <p:nvPr>
            <p:ph idx="1"/>
          </p:nvPr>
        </p:nvPicPr>
        <p:blipFill>
          <a:blip r:embed="rId2" cstate="print"/>
          <a:srcRect/>
          <a:stretch>
            <a:fillRect/>
          </a:stretch>
        </p:blipFill>
        <p:spPr bwMode="auto">
          <a:xfrm>
            <a:off x="-103047" y="0"/>
            <a:ext cx="5107095" cy="3409566"/>
          </a:xfrm>
          <a:prstGeom prst="rect">
            <a:avLst/>
          </a:prstGeom>
          <a:noFill/>
        </p:spPr>
      </p:pic>
      <p:pic>
        <p:nvPicPr>
          <p:cNvPr id="6" name="Picture 2" descr="C:\Users\Raghu\Desktop\NACC\IMG_1909.JPG"/>
          <p:cNvPicPr>
            <a:picLocks noChangeAspect="1" noChangeArrowheads="1"/>
          </p:cNvPicPr>
          <p:nvPr/>
        </p:nvPicPr>
        <p:blipFill>
          <a:blip r:embed="rId3" cstate="print"/>
          <a:srcRect/>
          <a:stretch>
            <a:fillRect/>
          </a:stretch>
        </p:blipFill>
        <p:spPr bwMode="auto">
          <a:xfrm>
            <a:off x="3995936" y="3477744"/>
            <a:ext cx="5148064" cy="3286888"/>
          </a:xfrm>
          <a:prstGeom prst="rect">
            <a:avLst/>
          </a:prstGeom>
          <a:noFill/>
        </p:spPr>
      </p:pic>
      <p:sp>
        <p:nvSpPr>
          <p:cNvPr id="7" name="Oval 6"/>
          <p:cNvSpPr/>
          <p:nvPr/>
        </p:nvSpPr>
        <p:spPr>
          <a:xfrm>
            <a:off x="5508104" y="1484784"/>
            <a:ext cx="331236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cs typeface="Times New Roman" pitchFamily="18" charset="0"/>
              </a:rPr>
              <a:t>FULLY EPIQQUED </a:t>
            </a:r>
          </a:p>
          <a:p>
            <a:pPr algn="ctr"/>
            <a:r>
              <a:rPr lang="en-US" b="1" dirty="0">
                <a:solidFill>
                  <a:srgbClr val="FF0000"/>
                </a:solidFill>
                <a:latin typeface="Times New Roman" pitchFamily="18" charset="0"/>
                <a:cs typeface="Times New Roman" pitchFamily="18" charset="0"/>
              </a:rPr>
              <a:t>AMBULANCE</a:t>
            </a:r>
            <a:endParaRPr lang="en-IN" b="1" dirty="0">
              <a:solidFill>
                <a:srgbClr val="FF0000"/>
              </a:solidFill>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R RAGHU\Desktop\FB_IMG_1615722287339 (3).jpg"/>
          <p:cNvPicPr>
            <a:picLocks noGrp="1" noChangeAspect="1" noChangeArrowheads="1"/>
          </p:cNvPicPr>
          <p:nvPr>
            <p:ph idx="1"/>
          </p:nvPr>
        </p:nvPicPr>
        <p:blipFill>
          <a:blip r:embed="rId2"/>
          <a:srcRect/>
          <a:stretch>
            <a:fillRect/>
          </a:stretch>
        </p:blipFill>
        <p:spPr bwMode="auto">
          <a:xfrm>
            <a:off x="152400" y="152400"/>
            <a:ext cx="8839200" cy="66294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3725"/>
          </a:xfrm>
        </p:spPr>
        <p:txBody>
          <a:bodyPr>
            <a:normAutofit fontScale="90000"/>
          </a:bodyPr>
          <a:lstStyle/>
          <a:p>
            <a:r>
              <a:rPr lang="en-US" dirty="0"/>
              <a:t>Early Warning Score</a:t>
            </a:r>
            <a:endParaRPr lang="en-IN" dirty="0"/>
          </a:p>
        </p:txBody>
      </p:sp>
      <p:sp>
        <p:nvSpPr>
          <p:cNvPr id="3" name="Content Placeholder 2"/>
          <p:cNvSpPr>
            <a:spLocks noGrp="1"/>
          </p:cNvSpPr>
          <p:nvPr>
            <p:ph idx="1"/>
          </p:nvPr>
        </p:nvSpPr>
        <p:spPr/>
        <p:txBody>
          <a:bodyPr/>
          <a:lstStyle/>
          <a:p>
            <a:endParaRPr lang="en-IN"/>
          </a:p>
        </p:txBody>
      </p:sp>
      <p:pic>
        <p:nvPicPr>
          <p:cNvPr id="3074" name="Picture 2" descr="Related image"/>
          <p:cNvPicPr>
            <a:picLocks noChangeAspect="1" noChangeArrowheads="1"/>
          </p:cNvPicPr>
          <p:nvPr/>
        </p:nvPicPr>
        <p:blipFill>
          <a:blip r:embed="rId3"/>
          <a:srcRect/>
          <a:stretch>
            <a:fillRect/>
          </a:stretch>
        </p:blipFill>
        <p:spPr bwMode="auto">
          <a:xfrm>
            <a:off x="228600" y="868363"/>
            <a:ext cx="8763000" cy="5989637"/>
          </a:xfrm>
          <a:prstGeom prst="rect">
            <a:avLst/>
          </a:prstGeom>
          <a:noFill/>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8129" name="Picture 1"/>
          <p:cNvPicPr>
            <a:picLocks noChangeAspect="1" noChangeArrowheads="1"/>
          </p:cNvPicPr>
          <p:nvPr/>
        </p:nvPicPr>
        <p:blipFill>
          <a:blip r:embed="rId2"/>
          <a:srcRect/>
          <a:stretch>
            <a:fillRect/>
          </a:stretch>
        </p:blipFill>
        <p:spPr bwMode="auto">
          <a:xfrm>
            <a:off x="304800" y="228600"/>
            <a:ext cx="8458200" cy="6172200"/>
          </a:xfrm>
          <a:prstGeom prst="rect">
            <a:avLst/>
          </a:prstGeom>
          <a:noFill/>
          <a:ln w="9525">
            <a:noFill/>
            <a:miter lim="800000"/>
            <a:headEnd/>
            <a:tailEnd/>
          </a:ln>
          <a:effectLst/>
        </p:spPr>
      </p:pic>
      <p:sp>
        <p:nvSpPr>
          <p:cNvPr id="4" name="Right Arrow 3">
            <a:extLst>
              <a:ext uri="{FF2B5EF4-FFF2-40B4-BE49-F238E27FC236}">
                <a16:creationId xmlns:a16="http://schemas.microsoft.com/office/drawing/2014/main" xmlns="" id="{A3E885D4-5F99-C049-B367-81E61B430773}"/>
              </a:ext>
            </a:extLst>
          </p:cNvPr>
          <p:cNvSpPr/>
          <p:nvPr/>
        </p:nvSpPr>
        <p:spPr>
          <a:xfrm>
            <a:off x="1981200" y="50154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FF5B56EA-B693-664C-AB20-2AAF930E561A}"/>
              </a:ext>
            </a:extLst>
          </p:cNvPr>
          <p:cNvSpPr/>
          <p:nvPr/>
        </p:nvSpPr>
        <p:spPr>
          <a:xfrm>
            <a:off x="3581400" y="274639"/>
            <a:ext cx="2286000" cy="7159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SPECIAL SITUATIONS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79437"/>
          </a:xfrm>
        </p:spPr>
        <p:txBody>
          <a:bodyPr>
            <a:normAutofit fontScale="90000"/>
          </a:bodyPr>
          <a:lstStyle/>
          <a:p>
            <a:r>
              <a:rPr lang="en-US" sz="2000" dirty="0"/>
              <a:t/>
            </a:r>
            <a:br>
              <a:rPr lang="en-US" sz="2000" dirty="0"/>
            </a:br>
            <a:r>
              <a:rPr lang="en-US" sz="2000" dirty="0"/>
              <a:t/>
            </a:r>
            <a:br>
              <a:rPr lang="en-US" sz="2000" dirty="0"/>
            </a:br>
            <a:r>
              <a:rPr lang="en-US" sz="2200" b="1" dirty="0"/>
              <a:t>Teaching Documentation In Emergency Setup</a:t>
            </a:r>
            <a:br>
              <a:rPr lang="en-US" sz="2200" b="1" dirty="0"/>
            </a:br>
            <a:endParaRPr lang="en-US" sz="2200" b="1" dirty="0"/>
          </a:p>
        </p:txBody>
      </p:sp>
      <p:pic>
        <p:nvPicPr>
          <p:cNvPr id="1026" name="Picture 2" descr="C:\Users\DR RAGHU\Desktop\Trauma__Bay__Personnel__Map.jpg"/>
          <p:cNvPicPr>
            <a:picLocks noGrp="1" noChangeAspect="1" noChangeArrowheads="1"/>
          </p:cNvPicPr>
          <p:nvPr>
            <p:ph idx="1"/>
          </p:nvPr>
        </p:nvPicPr>
        <p:blipFill>
          <a:blip r:embed="rId2"/>
          <a:srcRect/>
          <a:stretch>
            <a:fillRect/>
          </a:stretch>
        </p:blipFill>
        <p:spPr bwMode="auto">
          <a:xfrm>
            <a:off x="228600" y="914400"/>
            <a:ext cx="8686800" cy="5791200"/>
          </a:xfrm>
          <a:prstGeom prst="rect">
            <a:avLst/>
          </a:prstGeom>
          <a:noFill/>
        </p:spPr>
      </p:pic>
    </p:spTree>
    <p:extLst>
      <p:ext uri="{BB962C8B-B14F-4D97-AF65-F5344CB8AC3E}">
        <p14:creationId xmlns:p14="http://schemas.microsoft.com/office/powerpoint/2010/main" xmlns="" val="9657374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dirty="0"/>
              <a:t>DOCUMENTATION</a:t>
            </a:r>
          </a:p>
        </p:txBody>
      </p:sp>
      <p:pic>
        <p:nvPicPr>
          <p:cNvPr id="1026" name="Picture 2"/>
          <p:cNvPicPr>
            <a:picLocks noGrp="1" noChangeAspect="1" noChangeArrowheads="1"/>
          </p:cNvPicPr>
          <p:nvPr>
            <p:ph idx="1"/>
          </p:nvPr>
        </p:nvPicPr>
        <p:blipFill>
          <a:blip r:embed="rId2"/>
          <a:srcRect/>
          <a:stretch>
            <a:fillRect/>
          </a:stretch>
        </p:blipFill>
        <p:spPr bwMode="auto">
          <a:xfrm>
            <a:off x="0" y="685800"/>
            <a:ext cx="4572000" cy="617220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4572000" y="685800"/>
            <a:ext cx="4572000" cy="617220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cstate="print"/>
          <a:srcRect/>
          <a:stretch>
            <a:fillRect/>
          </a:stretch>
        </p:blipFill>
        <p:spPr bwMode="auto">
          <a:xfrm>
            <a:off x="0" y="0"/>
            <a:ext cx="4419600" cy="3429000"/>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4648200" y="0"/>
            <a:ext cx="4495800" cy="3429000"/>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a:off x="0" y="3352800"/>
            <a:ext cx="4648200" cy="3505200"/>
          </a:xfrm>
          <a:prstGeom prst="rect">
            <a:avLst/>
          </a:prstGeom>
          <a:noFill/>
          <a:ln w="9525">
            <a:noFill/>
            <a:miter lim="800000"/>
            <a:headEnd/>
            <a:tailEnd/>
          </a:ln>
          <a:effectLst/>
        </p:spPr>
      </p:pic>
      <p:pic>
        <p:nvPicPr>
          <p:cNvPr id="9" name="Picture 4"/>
          <p:cNvPicPr>
            <a:picLocks noChangeAspect="1" noChangeArrowheads="1"/>
          </p:cNvPicPr>
          <p:nvPr/>
        </p:nvPicPr>
        <p:blipFill>
          <a:blip r:embed="rId5" cstate="print"/>
          <a:srcRect/>
          <a:stretch>
            <a:fillRect/>
          </a:stretch>
        </p:blipFill>
        <p:spPr bwMode="auto">
          <a:xfrm>
            <a:off x="4648200" y="3429000"/>
            <a:ext cx="4495800" cy="34290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868362"/>
          </a:xfrm>
        </p:spPr>
        <p:txBody>
          <a:bodyPr/>
          <a:lstStyle/>
          <a:p>
            <a:r>
              <a:rPr lang="en-US" dirty="0"/>
              <a:t>CARDIAC  ARREST RHTHYMS</a:t>
            </a:r>
          </a:p>
        </p:txBody>
      </p:sp>
      <p:sp>
        <p:nvSpPr>
          <p:cNvPr id="8" name="Content Placeholder 7"/>
          <p:cNvSpPr>
            <a:spLocks noGrp="1"/>
          </p:cNvSpPr>
          <p:nvPr>
            <p:ph idx="1"/>
          </p:nvPr>
        </p:nvSpPr>
        <p:spPr>
          <a:xfrm>
            <a:off x="457200" y="1219200"/>
            <a:ext cx="8229600" cy="4906963"/>
          </a:xfrm>
        </p:spPr>
        <p:txBody>
          <a:bodyPr/>
          <a:lstStyle/>
          <a:p>
            <a:r>
              <a:rPr lang="en-US" dirty="0"/>
              <a:t>ASYSTOLE-FLAT LINE PROTOCOL </a:t>
            </a:r>
          </a:p>
          <a:p>
            <a:endParaRPr lang="en-US" dirty="0"/>
          </a:p>
          <a:p>
            <a:r>
              <a:rPr lang="en-US" dirty="0"/>
              <a:t>PULSE LESS ELECTRICAL ACTIVITY-PEA</a:t>
            </a:r>
          </a:p>
          <a:p>
            <a:endParaRPr lang="en-US" dirty="0"/>
          </a:p>
          <a:p>
            <a:r>
              <a:rPr lang="en-US" dirty="0"/>
              <a:t>VENTRICULAR  FIBRILLATION –VF</a:t>
            </a:r>
          </a:p>
          <a:p>
            <a:endParaRPr lang="en-US" dirty="0"/>
          </a:p>
          <a:p>
            <a:r>
              <a:rPr lang="en-US" dirty="0"/>
              <a:t>VENTRICULAR TACHYCARDIA-VT</a:t>
            </a:r>
          </a:p>
        </p:txBody>
      </p:sp>
    </p:spTree>
    <p:extLst>
      <p:ext uri="{BB962C8B-B14F-4D97-AF65-F5344CB8AC3E}">
        <p14:creationId xmlns:p14="http://schemas.microsoft.com/office/powerpoint/2010/main" xmlns="" val="324709067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descr="Algorithms | American Heart Association CPR &amp;amp; First Aid"/>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NON</a:t>
            </a:r>
            <a:r>
              <a:rPr lang="en-US" dirty="0"/>
              <a:t> </a:t>
            </a:r>
            <a:r>
              <a:rPr lang="en-US" b="1" dirty="0"/>
              <a:t>SHOCKABLE RHYTHMS</a:t>
            </a:r>
            <a:endParaRPr lang="en-US" dirty="0"/>
          </a:p>
        </p:txBody>
      </p:sp>
      <p:pic>
        <p:nvPicPr>
          <p:cNvPr id="5" name="Asystole.wmv">
            <a:hlinkClick r:id="" action="ppaction://media"/>
          </p:cNvPr>
          <p:cNvPicPr>
            <a:picLocks noGrp="1" noRot="1" noChangeAspect="1"/>
          </p:cNvPicPr>
          <p:nvPr>
            <p:ph sz="half" idx="1"/>
            <a:videoFile r:link="rId1"/>
          </p:nvPr>
        </p:nvPicPr>
        <p:blipFill>
          <a:blip r:embed="rId4"/>
          <a:stretch>
            <a:fillRect/>
          </a:stretch>
        </p:blipFill>
        <p:spPr>
          <a:xfrm>
            <a:off x="152400" y="1752600"/>
            <a:ext cx="4267200" cy="3886200"/>
          </a:xfrm>
          <a:prstGeom prst="rect">
            <a:avLst/>
          </a:prstGeom>
        </p:spPr>
      </p:pic>
      <p:pic>
        <p:nvPicPr>
          <p:cNvPr id="6" name="PEA.wmv">
            <a:hlinkClick r:id="" action="ppaction://media"/>
          </p:cNvPr>
          <p:cNvPicPr>
            <a:picLocks noGrp="1" noRot="1" noChangeAspect="1"/>
          </p:cNvPicPr>
          <p:nvPr>
            <p:ph sz="half" idx="2"/>
            <a:videoFile r:link="rId2"/>
          </p:nvPr>
        </p:nvPicPr>
        <p:blipFill>
          <a:blip r:embed="rId5"/>
          <a:stretch>
            <a:fillRect/>
          </a:stretch>
        </p:blipFill>
        <p:spPr>
          <a:xfrm>
            <a:off x="4724400" y="1752600"/>
            <a:ext cx="4267200" cy="3810000"/>
          </a:xfrm>
          <a:prstGeom prst="rect">
            <a:avLst/>
          </a:prstGeom>
        </p:spPr>
      </p:pic>
      <p:sp>
        <p:nvSpPr>
          <p:cNvPr id="7" name="Oval 7"/>
          <p:cNvSpPr>
            <a:spLocks noChangeArrowheads="1"/>
          </p:cNvSpPr>
          <p:nvPr/>
        </p:nvSpPr>
        <p:spPr bwMode="auto">
          <a:xfrm>
            <a:off x="914400" y="5971417"/>
            <a:ext cx="2438400" cy="685800"/>
          </a:xfrm>
          <a:prstGeom prst="ellipse">
            <a:avLst/>
          </a:prstGeom>
          <a:solidFill>
            <a:schemeClr val="accent1"/>
          </a:solidFill>
          <a:ln w="9525" algn="ctr">
            <a:solidFill>
              <a:schemeClr val="tx1"/>
            </a:solidFill>
            <a:round/>
            <a:headEnd/>
            <a:tailEnd/>
          </a:ln>
        </p:spPr>
        <p:txBody>
          <a:bodyPr/>
          <a:lstStyle/>
          <a:p>
            <a:r>
              <a:rPr lang="en-US" sz="2000" b="1" dirty="0"/>
              <a:t>     ASYSTOLE     </a:t>
            </a:r>
          </a:p>
        </p:txBody>
      </p:sp>
      <p:sp>
        <p:nvSpPr>
          <p:cNvPr id="8" name="Oval 8"/>
          <p:cNvSpPr>
            <a:spLocks noChangeArrowheads="1"/>
          </p:cNvSpPr>
          <p:nvPr/>
        </p:nvSpPr>
        <p:spPr bwMode="auto">
          <a:xfrm>
            <a:off x="5715000" y="5562600"/>
            <a:ext cx="2819400" cy="1260925"/>
          </a:xfrm>
          <a:prstGeom prst="ellipse">
            <a:avLst/>
          </a:prstGeom>
          <a:solidFill>
            <a:schemeClr val="accent1"/>
          </a:solidFill>
          <a:ln w="9525" algn="ctr">
            <a:solidFill>
              <a:schemeClr val="tx1"/>
            </a:solidFill>
            <a:round/>
            <a:headEnd/>
            <a:tailEnd/>
          </a:ln>
        </p:spPr>
        <p:txBody>
          <a:bodyPr/>
          <a:lstStyle/>
          <a:p>
            <a:r>
              <a:rPr lang="en-US" sz="3200" b="1" dirty="0"/>
              <a:t>       PEA      </a:t>
            </a:r>
          </a:p>
          <a:p>
            <a:r>
              <a:rPr lang="en-US" sz="3200" b="1" dirty="0"/>
              <a:t>    H’s/T’s</a:t>
            </a:r>
          </a:p>
        </p:txBody>
      </p:sp>
    </p:spTree>
    <p:extLst>
      <p:ext uri="{BB962C8B-B14F-4D97-AF65-F5344CB8AC3E}">
        <p14:creationId xmlns:p14="http://schemas.microsoft.com/office/powerpoint/2010/main" xmlns="" val="2704688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p:cTn id="13"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SHOCKABLE RHYTHMS</a:t>
            </a:r>
          </a:p>
        </p:txBody>
      </p:sp>
      <p:pic>
        <p:nvPicPr>
          <p:cNvPr id="7" name="VF.WMV">
            <a:hlinkClick r:id="" action="ppaction://media"/>
          </p:cNvPr>
          <p:cNvPicPr>
            <a:picLocks noGrp="1" noRot="1" noChangeAspect="1"/>
          </p:cNvPicPr>
          <p:nvPr>
            <p:ph sz="half" idx="1"/>
            <a:videoFile r:link="rId1"/>
          </p:nvPr>
        </p:nvPicPr>
        <p:blipFill>
          <a:blip r:embed="rId4"/>
          <a:stretch>
            <a:fillRect/>
          </a:stretch>
        </p:blipFill>
        <p:spPr>
          <a:xfrm>
            <a:off x="76200" y="1676400"/>
            <a:ext cx="4495800" cy="3733800"/>
          </a:xfrm>
          <a:prstGeom prst="rect">
            <a:avLst/>
          </a:prstGeom>
        </p:spPr>
      </p:pic>
      <p:pic>
        <p:nvPicPr>
          <p:cNvPr id="8" name="VT.WMV">
            <a:hlinkClick r:id="" action="ppaction://media"/>
          </p:cNvPr>
          <p:cNvPicPr>
            <a:picLocks noGrp="1" noRot="1" noChangeAspect="1"/>
          </p:cNvPicPr>
          <p:nvPr>
            <p:ph sz="half" idx="2"/>
            <a:videoFile r:link="rId2"/>
          </p:nvPr>
        </p:nvPicPr>
        <p:blipFill>
          <a:blip r:embed="rId5"/>
          <a:stretch>
            <a:fillRect/>
          </a:stretch>
        </p:blipFill>
        <p:spPr>
          <a:xfrm>
            <a:off x="4724400" y="1714500"/>
            <a:ext cx="4343400" cy="3657600"/>
          </a:xfrm>
          <a:prstGeom prst="rect">
            <a:avLst/>
          </a:prstGeom>
        </p:spPr>
      </p:pic>
      <p:sp>
        <p:nvSpPr>
          <p:cNvPr id="5" name="Rectangle 4"/>
          <p:cNvSpPr/>
          <p:nvPr/>
        </p:nvSpPr>
        <p:spPr>
          <a:xfrm>
            <a:off x="1181100" y="5715000"/>
            <a:ext cx="11049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VF</a:t>
            </a:r>
          </a:p>
        </p:txBody>
      </p:sp>
      <p:sp>
        <p:nvSpPr>
          <p:cNvPr id="6" name="Rectangle 5"/>
          <p:cNvSpPr/>
          <p:nvPr/>
        </p:nvSpPr>
        <p:spPr>
          <a:xfrm>
            <a:off x="6400800" y="5791200"/>
            <a:ext cx="914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VT</a:t>
            </a:r>
          </a:p>
        </p:txBody>
      </p:sp>
    </p:spTree>
    <p:extLst>
      <p:ext uri="{BB962C8B-B14F-4D97-AF65-F5344CB8AC3E}">
        <p14:creationId xmlns:p14="http://schemas.microsoft.com/office/powerpoint/2010/main" xmlns="" val="268467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p:cTn id="13"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latin typeface="Times New Roman" pitchFamily="18" charset="0"/>
                <a:cs typeface="Times New Roman" pitchFamily="18" charset="0"/>
              </a:rPr>
              <a:t>Care from the street to ED </a:t>
            </a:r>
          </a:p>
        </p:txBody>
      </p:sp>
      <p:pic>
        <p:nvPicPr>
          <p:cNvPr id="4" name="Picture 4" descr="Shifting unstable patient for Organ harvesting2"/>
          <p:cNvPicPr>
            <a:picLocks noGrp="1" noChangeAspect="1" noChangeArrowheads="1"/>
          </p:cNvPicPr>
          <p:nvPr>
            <p:ph idx="1"/>
          </p:nvPr>
        </p:nvPicPr>
        <p:blipFill>
          <a:blip r:embed="rId2" cstate="print">
            <a:lum bright="15000"/>
          </a:blip>
          <a:srcRect/>
          <a:stretch>
            <a:fillRect/>
          </a:stretch>
        </p:blipFill>
        <p:spPr bwMode="auto">
          <a:xfrm>
            <a:off x="1447800" y="1524000"/>
            <a:ext cx="6400800" cy="4800600"/>
          </a:xfrm>
          <a:prstGeom prst="rect">
            <a:avLst/>
          </a:prstGeom>
          <a:noFill/>
        </p:spPr>
      </p:pic>
      <p:sp>
        <p:nvSpPr>
          <p:cNvPr id="5" name="Text Box 9"/>
          <p:cNvSpPr txBox="1">
            <a:spLocks noChangeArrowheads="1"/>
          </p:cNvSpPr>
          <p:nvPr/>
        </p:nvSpPr>
        <p:spPr bwMode="auto">
          <a:xfrm>
            <a:off x="7620000" y="6400800"/>
            <a:ext cx="2819400" cy="396875"/>
          </a:xfrm>
          <a:prstGeom prst="rect">
            <a:avLst/>
          </a:prstGeom>
          <a:noFill/>
          <a:ln w="12700">
            <a:noFill/>
            <a:miter lim="800000"/>
            <a:headEnd/>
            <a:tailEnd/>
          </a:ln>
        </p:spPr>
        <p:txBody>
          <a:bodyPr>
            <a:spAutoFit/>
          </a:bodyPr>
          <a:lstStyle/>
          <a:p>
            <a:pPr defTabSz="762000">
              <a:spcBef>
                <a:spcPct val="50000"/>
              </a:spcBef>
            </a:pPr>
            <a:r>
              <a:rPr lang="en-US" sz="2000" b="1" dirty="0">
                <a:solidFill>
                  <a:schemeClr val="hlink"/>
                </a:solidFill>
              </a:rPr>
              <a:t>EMD(NMC)</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dirty="0"/>
          </a:p>
        </p:txBody>
      </p:sp>
      <p:pic>
        <p:nvPicPr>
          <p:cNvPr id="7170" name="Picture 2" descr="Figure 3. Adult Cardiac Arrest Algorith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6146" name="Picture 2" descr="Figure 4. Adult Cardiac Arrest Circular Algorith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762000"/>
          </a:xfrm>
          <a:solidFill>
            <a:schemeClr val="bg1"/>
          </a:solidFill>
        </p:spPr>
        <p:style>
          <a:lnRef idx="1">
            <a:schemeClr val="accent4"/>
          </a:lnRef>
          <a:fillRef idx="2">
            <a:schemeClr val="accent4"/>
          </a:fillRef>
          <a:effectRef idx="1">
            <a:schemeClr val="accent4"/>
          </a:effectRef>
          <a:fontRef idx="minor">
            <a:schemeClr val="dk1"/>
          </a:fontRef>
        </p:style>
        <p:txBody>
          <a:bodyPr>
            <a:normAutofit/>
          </a:bodyPr>
          <a:lstStyle/>
          <a:p>
            <a:r>
              <a:rPr lang="en-US" sz="2800" b="1" dirty="0">
                <a:solidFill>
                  <a:schemeClr val="tx1"/>
                </a:solidFill>
              </a:rPr>
              <a:t>POSITIONS FOR 6-PERSON HIGH-PERFORMANCE TEAMS</a:t>
            </a:r>
            <a:endParaRPr lang="en-IN" sz="3600" b="1" dirty="0">
              <a:solidFill>
                <a:schemeClr val="tx1"/>
              </a:solidFill>
            </a:endParaRPr>
          </a:p>
        </p:txBody>
      </p:sp>
      <p:pic>
        <p:nvPicPr>
          <p:cNvPr id="4" name="Content Placeholder 3" descr="27.PNG"/>
          <p:cNvPicPr>
            <a:picLocks noGrp="1" noChangeAspect="1"/>
          </p:cNvPicPr>
          <p:nvPr>
            <p:ph idx="1"/>
          </p:nvPr>
        </p:nvPicPr>
        <p:blipFill>
          <a:blip r:embed="rId2"/>
          <a:stretch>
            <a:fillRect/>
          </a:stretch>
        </p:blipFill>
        <p:spPr>
          <a:xfrm>
            <a:off x="1219200" y="914401"/>
            <a:ext cx="6781800"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23636404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3074" name="Picture 2" descr="Figure 15. Cardiac Arrest in Pregnancy In-Hospital ACLS Algorith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098" name="Picture 2" descr="Adult Tachycardia With a Pulse Algorith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5122" name="Picture 2" descr="Adult Bradycardia Algorith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2050" name="Picture 2" descr="ACLS Algorithms: ACS Algorithm | eMedCert"/>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097" name="Picture 1"/>
          <p:cNvPicPr>
            <a:picLocks noChangeAspect="1" noChangeArrowheads="1"/>
          </p:cNvPicPr>
          <p:nvPr/>
        </p:nvPicPr>
        <p:blipFill>
          <a:blip r:embed="rId2"/>
          <a:srcRect/>
          <a:stretch>
            <a:fillRect/>
          </a:stretch>
        </p:blipFill>
        <p:spPr bwMode="auto">
          <a:xfrm>
            <a:off x="0" y="0"/>
            <a:ext cx="9144000" cy="6553200"/>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sp>
        <p:nvSpPr>
          <p:cNvPr id="3074" name="AutoShape 2" descr="blob:https://web.whatsapp.com/636d7d0b-95f2-44fc-8033-94bf54de124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3076" name="AutoShape 4" descr="blob:https://web.whatsapp.com/636d7d0b-95f2-44fc-8033-94bf54de124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3077" name="Picture 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2050" name="Picture 2" descr="Pediatric Basic and Advanced Life Support Algorithm for Healthcare Providers - Single Rescuer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a:t>Triage</a:t>
            </a:r>
          </a:p>
        </p:txBody>
      </p:sp>
      <p:sp>
        <p:nvSpPr>
          <p:cNvPr id="3" name="Content Placeholder 2"/>
          <p:cNvSpPr>
            <a:spLocks noGrp="1"/>
          </p:cNvSpPr>
          <p:nvPr>
            <p:ph idx="1"/>
          </p:nvPr>
        </p:nvSpPr>
        <p:spPr>
          <a:xfrm>
            <a:off x="457200" y="914400"/>
            <a:ext cx="8229600" cy="5211763"/>
          </a:xfrm>
        </p:spPr>
        <p:txBody>
          <a:bodyPr>
            <a:normAutofit fontScale="92500" lnSpcReduction="20000"/>
          </a:bodyPr>
          <a:lstStyle/>
          <a:p>
            <a:r>
              <a:rPr lang="en-US" b="1" dirty="0"/>
              <a:t>Triage: </a:t>
            </a:r>
            <a:r>
              <a:rPr lang="en-US" dirty="0"/>
              <a:t>A triage system is the basic structure in which all incoming patients are categorized into groups using a standard urgency rating scale or structure.</a:t>
            </a:r>
          </a:p>
          <a:p>
            <a:endParaRPr lang="en-US" dirty="0"/>
          </a:p>
          <a:p>
            <a:r>
              <a:rPr lang="en-US" b="1" dirty="0"/>
              <a:t>Triage system: </a:t>
            </a:r>
            <a:r>
              <a:rPr lang="en-US" dirty="0"/>
              <a:t>The process by which a clinician assesses a patient’s clinical urgency.</a:t>
            </a:r>
          </a:p>
          <a:p>
            <a:endParaRPr lang="en-US" dirty="0"/>
          </a:p>
          <a:p>
            <a:r>
              <a:rPr lang="en-US" b="1" dirty="0"/>
              <a:t>Re-Triage: </a:t>
            </a:r>
            <a:r>
              <a:rPr lang="en-US" dirty="0"/>
              <a:t>Clinical status is a dynamic state for all patients.</a:t>
            </a:r>
          </a:p>
          <a:p>
            <a:pPr>
              <a:buNone/>
            </a:pPr>
            <a:endParaRPr lang="en-US" b="1" dirty="0"/>
          </a:p>
          <a:p>
            <a:r>
              <a:rPr lang="en-US" b="1" dirty="0"/>
              <a:t>Reverse Triage</a:t>
            </a:r>
            <a:endParaRPr lang="en-US" dirty="0"/>
          </a:p>
          <a:p>
            <a:endParaRPr lang="en-US" dirty="0"/>
          </a:p>
          <a:p>
            <a:endParaRPr lang="en-US" dirty="0"/>
          </a:p>
          <a:p>
            <a:endParaRPr lang="en-US" dirty="0"/>
          </a:p>
          <a:p>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6" name="Picture 2" descr="Pediatric Basic Life Support Algorithm for Healthcare Providers - 2 or more rescuers"/>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53250" name="Picture 2" descr="Pediatric Cardiac Arrest Algorith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51202" name="Picture 2" descr="Figure 13. Pediatric Tachycardia With a Pulse Algorith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52226" name="Picture 2" descr="Figure 12. Pediatric Bradycardia With a Pulse Algorith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50178" name="Picture 2" descr="Neonatal Resuscitation Algorith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Black" pitchFamily="34" charset="0"/>
              </a:rPr>
              <a:t>THANQ</a:t>
            </a:r>
          </a:p>
        </p:txBody>
      </p:sp>
      <p:pic>
        <p:nvPicPr>
          <p:cNvPr id="7170" name="Picture 2" descr="C:\Users\DR RAGHU\Desktop\TPCSTB.jpg"/>
          <p:cNvPicPr>
            <a:picLocks noGrp="1" noChangeAspect="1" noChangeArrowheads="1"/>
          </p:cNvPicPr>
          <p:nvPr>
            <p:ph idx="1"/>
          </p:nvPr>
        </p:nvPicPr>
        <p:blipFill>
          <a:blip r:embed="rId2"/>
          <a:srcRect/>
          <a:stretch>
            <a:fillRect/>
          </a:stretch>
        </p:blipFill>
        <p:spPr bwMode="auto">
          <a:xfrm>
            <a:off x="1828800" y="1371600"/>
            <a:ext cx="5715000" cy="475456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477000"/>
          </a:xfrm>
        </p:spPr>
        <p:txBody>
          <a:bodyPr/>
          <a:lstStyle/>
          <a:p>
            <a:r>
              <a:rPr lang="en-US" b="1" dirty="0"/>
              <a:t>Purpose of a triage system: </a:t>
            </a:r>
            <a:r>
              <a:rPr lang="en-US" sz="2800" dirty="0"/>
              <a:t>To ensure that the level and quality of care that is delivered to the community is commensurate with objective clinical criteria, rather than administrative or organizational need. Facilitates quality improvement in ED’s.</a:t>
            </a:r>
          </a:p>
          <a:p>
            <a:endParaRPr lang="en-US" sz="2800" dirty="0"/>
          </a:p>
          <a:p>
            <a:r>
              <a:rPr lang="en-US" sz="2800" dirty="0"/>
              <a:t>A single entry point for all incoming patients (ambulant and non-ambulant), so that all patients are subjected to the same assessment process.</a:t>
            </a:r>
          </a:p>
          <a:p>
            <a:endParaRPr lang="en-US" sz="2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2132</TotalTime>
  <Words>1676</Words>
  <Application>Microsoft Macintosh PowerPoint</Application>
  <PresentationFormat>On-screen Show (4:3)</PresentationFormat>
  <Paragraphs>274</Paragraphs>
  <Slides>85</Slides>
  <Notes>2</Notes>
  <HiddenSlides>0</HiddenSlides>
  <MMClips>4</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    Teaching Accident &amp; Emergency Cases</vt:lpstr>
      <vt:lpstr>Objectives</vt:lpstr>
      <vt:lpstr>Slide 3</vt:lpstr>
      <vt:lpstr>Slide 4</vt:lpstr>
      <vt:lpstr>                 Pre-hospital Care </vt:lpstr>
      <vt:lpstr>Slide 6</vt:lpstr>
      <vt:lpstr>Care from the street to ED </vt:lpstr>
      <vt:lpstr>Triage</vt:lpstr>
      <vt:lpstr>Slide 9</vt:lpstr>
      <vt:lpstr>Slide 10</vt:lpstr>
      <vt:lpstr>Prehospital Care </vt:lpstr>
      <vt:lpstr>Pre hospital TRIAGE form</vt:lpstr>
      <vt:lpstr> Four ”Gold Standard" Time Intervals </vt:lpstr>
      <vt:lpstr>GOLDEN HOUR</vt:lpstr>
      <vt:lpstr>GOLDEN HOUR</vt:lpstr>
      <vt:lpstr>Slide 16</vt:lpstr>
      <vt:lpstr>GOLDEN HOUR</vt:lpstr>
      <vt:lpstr>Slide 18</vt:lpstr>
      <vt:lpstr>Good Samaritan Law</vt:lpstr>
      <vt:lpstr>Trauma team</vt:lpstr>
      <vt:lpstr>Trauma team</vt:lpstr>
      <vt:lpstr>TRAUMA TEAM</vt:lpstr>
      <vt:lpstr>Slide 23</vt:lpstr>
      <vt:lpstr>Multiple Casualties</vt:lpstr>
      <vt:lpstr>Slide 25</vt:lpstr>
      <vt:lpstr>Slide 26</vt:lpstr>
      <vt:lpstr>Slide 27</vt:lpstr>
      <vt:lpstr>Slide 28</vt:lpstr>
      <vt:lpstr>Slide 29</vt:lpstr>
      <vt:lpstr>Stabilization </vt:lpstr>
      <vt:lpstr>Slide 31</vt:lpstr>
      <vt:lpstr>Slide 32</vt:lpstr>
      <vt:lpstr>Primary Assesment</vt:lpstr>
      <vt:lpstr>Airway </vt:lpstr>
      <vt:lpstr>Slide 35</vt:lpstr>
      <vt:lpstr>Slide 36</vt:lpstr>
      <vt:lpstr>Slide 37</vt:lpstr>
      <vt:lpstr>Slide 38</vt:lpstr>
      <vt:lpstr>Breathing</vt:lpstr>
      <vt:lpstr>Slide 40</vt:lpstr>
      <vt:lpstr>Slide 41</vt:lpstr>
      <vt:lpstr>Slide 42</vt:lpstr>
      <vt:lpstr>Slide 43</vt:lpstr>
      <vt:lpstr>Slide 44</vt:lpstr>
      <vt:lpstr>The Lethal Triad </vt:lpstr>
      <vt:lpstr>Treatment </vt:lpstr>
      <vt:lpstr>DAMAGE CONTROL RESUSCITATION </vt:lpstr>
      <vt:lpstr>Slide 48</vt:lpstr>
      <vt:lpstr>Slide 49</vt:lpstr>
      <vt:lpstr>Resuscitative Endovascular Balloon Occlusion of the Aorta </vt:lpstr>
      <vt:lpstr>Slide 51</vt:lpstr>
      <vt:lpstr>Slide 52</vt:lpstr>
      <vt:lpstr>Cardiac Arrest </vt:lpstr>
      <vt:lpstr>Resuscitative Thoracotomy </vt:lpstr>
      <vt:lpstr>Slide 55</vt:lpstr>
      <vt:lpstr>Slide 56</vt:lpstr>
      <vt:lpstr>Slide 57</vt:lpstr>
      <vt:lpstr>Slide 58</vt:lpstr>
      <vt:lpstr>Adjuncts</vt:lpstr>
      <vt:lpstr>Slide 60</vt:lpstr>
      <vt:lpstr>Early Warning Score</vt:lpstr>
      <vt:lpstr>Slide 62</vt:lpstr>
      <vt:lpstr>  Teaching Documentation In Emergency Setup </vt:lpstr>
      <vt:lpstr>DOCUMENTATION</vt:lpstr>
      <vt:lpstr>Slide 65</vt:lpstr>
      <vt:lpstr>CARDIAC  ARREST RHTHYMS</vt:lpstr>
      <vt:lpstr>Slide 67</vt:lpstr>
      <vt:lpstr>NON SHOCKABLE RHYTHMS</vt:lpstr>
      <vt:lpstr>SHOCKABLE RHYTHMS</vt:lpstr>
      <vt:lpstr>Slide 70</vt:lpstr>
      <vt:lpstr>Slide 71</vt:lpstr>
      <vt:lpstr>POSITIONS FOR 6-PERSON HIGH-PERFORMANCE TEAMS</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THANQ</vt:lpstr>
    </vt:vector>
  </TitlesOfParts>
  <Company>by adguard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RAGHU</dc:creator>
  <cp:lastModifiedBy>DR RAGHU</cp:lastModifiedBy>
  <cp:revision>110</cp:revision>
  <dcterms:created xsi:type="dcterms:W3CDTF">2021-10-16T07:08:46Z</dcterms:created>
  <dcterms:modified xsi:type="dcterms:W3CDTF">2021-10-30T04:17:42Z</dcterms:modified>
</cp:coreProperties>
</file>